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sldIdLst>
    <p:sldId id="297" r:id="rId2"/>
    <p:sldId id="257" r:id="rId3"/>
    <p:sldId id="258" r:id="rId4"/>
    <p:sldId id="305" r:id="rId5"/>
    <p:sldId id="259" r:id="rId6"/>
    <p:sldId id="260" r:id="rId7"/>
    <p:sldId id="261" r:id="rId8"/>
    <p:sldId id="262" r:id="rId9"/>
    <p:sldId id="30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98" r:id="rId22"/>
    <p:sldId id="299" r:id="rId23"/>
    <p:sldId id="301" r:id="rId24"/>
    <p:sldId id="302" r:id="rId25"/>
    <p:sldId id="303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300" r:id="rId38"/>
    <p:sldId id="308" r:id="rId39"/>
    <p:sldId id="309" r:id="rId40"/>
    <p:sldId id="310" r:id="rId41"/>
    <p:sldId id="311" r:id="rId42"/>
    <p:sldId id="312" r:id="rId43"/>
    <p:sldId id="313" r:id="rId44"/>
    <p:sldId id="314" r:id="rId45"/>
  </p:sldIdLst>
  <p:sldSz cx="10693400" cy="7556500"/>
  <p:notesSz cx="10693400" cy="7556500"/>
  <p:embeddedFontLs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72" d="100"/>
          <a:sy n="72" d="100"/>
        </p:scale>
        <p:origin x="-1325" y="-10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EA3A-0693-4B7C-A294-144EE039EC8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3F99-FB44-4B9F-86BC-A3A4D1B12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3F99-FB44-4B9F-86BC-A3A4D1B124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0526" y="2435693"/>
            <a:ext cx="163609" cy="19248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884" y="2705167"/>
            <a:ext cx="548571" cy="1219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390781"/>
            <a:ext cx="10689590" cy="516890"/>
          </a:xfrm>
          <a:custGeom>
            <a:avLst/>
            <a:gdLst/>
            <a:ahLst/>
            <a:cxnLst/>
            <a:rect l="l" t="t" r="r" b="b"/>
            <a:pathLst>
              <a:path w="10689590" h="516889">
                <a:moveTo>
                  <a:pt x="10689119" y="516491"/>
                </a:moveTo>
                <a:lnTo>
                  <a:pt x="0" y="516491"/>
                </a:lnTo>
                <a:lnTo>
                  <a:pt x="0" y="0"/>
                </a:lnTo>
                <a:lnTo>
                  <a:pt x="10689119" y="0"/>
                </a:lnTo>
                <a:lnTo>
                  <a:pt x="10689119" y="516491"/>
                </a:lnTo>
                <a:close/>
              </a:path>
            </a:pathLst>
          </a:custGeom>
          <a:solidFill>
            <a:srgbClr val="002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2991" y="3511581"/>
            <a:ext cx="6802755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7270" y="1441754"/>
            <a:ext cx="9818859" cy="437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pmag.ru/away2.php?req=doc&amp;base=LAW&amp;n=372952&amp;dst=100003&amp;date=28.01.2021&amp;demo=1&amp;utm_source=spmag.ru" TargetMode="External"/><Relationship Id="rId3" Type="http://schemas.openxmlformats.org/officeDocument/2006/relationships/hyperlink" Target="https://spmag.ru/away2.php?req=doc&amp;base=LAW&amp;n=370924&amp;dst=100003&amp;date=28.01.2021&amp;demo=1&amp;utm_source=spmag.ru" TargetMode="External"/><Relationship Id="rId7" Type="http://schemas.openxmlformats.org/officeDocument/2006/relationships/hyperlink" Target="https://spmag.ru/away2.php?req=doc&amp;base=LAW&amp;n=369488&amp;dst=100003&amp;date=28.01.2021&amp;demo=1&amp;utm_source=spmag.ru" TargetMode="External"/><Relationship Id="rId2" Type="http://schemas.openxmlformats.org/officeDocument/2006/relationships/hyperlink" Target="https://spmag.ru/away2.php?req=doc&amp;base=LAW&amp;n=371453&amp;dst=100003&amp;date=28.01.2021&amp;demo=1&amp;utm_source=spma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way2.php?req=doc&amp;base=LAW&amp;n=369969&amp;dst=100003&amp;date=28.01.2021&amp;demo=1&amp;utm_source=spmag.ru" TargetMode="External"/><Relationship Id="rId5" Type="http://schemas.openxmlformats.org/officeDocument/2006/relationships/hyperlink" Target="https://spmag.ru/away2.php?req=doc&amp;base=LAW&amp;n=370575&amp;dst=100003&amp;date=28.01.2021&amp;demo=1&amp;utm_source=spmag.ru" TargetMode="External"/><Relationship Id="rId10" Type="http://schemas.openxmlformats.org/officeDocument/2006/relationships/hyperlink" Target="https://spmag.ru/away2.php?req=doc&amp;base=LAW&amp;n=373315&amp;dst=100003&amp;date=28.01.2021&amp;demo=1&amp;utm_source=spmag.ru" TargetMode="External"/><Relationship Id="rId4" Type="http://schemas.openxmlformats.org/officeDocument/2006/relationships/hyperlink" Target="https://spmag.ru/away2.php?req=doc&amp;base=LAW&amp;n=371108&amp;dst=100003&amp;date=28.01.2021&amp;demo=1&amp;utm_source=spmag.ru" TargetMode="External"/><Relationship Id="rId9" Type="http://schemas.openxmlformats.org/officeDocument/2006/relationships/hyperlink" Target="https://spmag.ru/away2.php?req=doc&amp;base=LAW&amp;n=373153&amp;dst=100003&amp;date=28.01.2021&amp;demo=1&amp;utm_source=spmag.ru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pmag.ru/away2.php?req=doc&amp;base=LAW&amp;n=373426&amp;dst=100003&amp;date=28.01.2021&amp;demo=1&amp;utm_source=spmag.ru" TargetMode="External"/><Relationship Id="rId3" Type="http://schemas.openxmlformats.org/officeDocument/2006/relationships/hyperlink" Target="https://spmag.ru/away2.php?req=doc&amp;base=LAW&amp;n=373316&amp;dst=100003&amp;date=28.01.2021&amp;demo=1&amp;utm_source=spmag.ru" TargetMode="External"/><Relationship Id="rId7" Type="http://schemas.openxmlformats.org/officeDocument/2006/relationships/hyperlink" Target="https://spmag.ru/away2.php?req=doc&amp;base=LAW&amp;n=373156&amp;dst=100003&amp;date=28.01.2021&amp;demo=1&amp;utm_source=spmag.ru" TargetMode="External"/><Relationship Id="rId2" Type="http://schemas.openxmlformats.org/officeDocument/2006/relationships/hyperlink" Target="https://spmag.ru/away2.php?req=doc&amp;base=LAW&amp;n=364098&amp;dst=100003&amp;date=28.01.2021&amp;demo=1&amp;utm_source=spma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way2.php?req=doc&amp;base=LAW&amp;n=373427&amp;dst=100003&amp;date=28.01.2021&amp;demo=1&amp;utm_source=spmag.ru" TargetMode="External"/><Relationship Id="rId5" Type="http://schemas.openxmlformats.org/officeDocument/2006/relationships/hyperlink" Target="https://spmag.ru/away2.php?req=doc&amp;base=LAW&amp;n=372949&amp;dst=100003&amp;date=28.01.2021&amp;demo=1&amp;utm_source=spmag.ru" TargetMode="External"/><Relationship Id="rId10" Type="http://schemas.openxmlformats.org/officeDocument/2006/relationships/hyperlink" Target="https://spmag.ru/away2.php?req=doc&amp;base=LAW&amp;n=373015&amp;dst=100003&amp;date=28.01.2021&amp;demo=1&amp;utm_source=spmag.ru" TargetMode="External"/><Relationship Id="rId4" Type="http://schemas.openxmlformats.org/officeDocument/2006/relationships/hyperlink" Target="https://spmag.ru/away2.php?req=doc&amp;base=LAW&amp;n=373020&amp;dst=100003&amp;date=28.01.2021&amp;demo=1&amp;utm_source=spmag.ru" TargetMode="External"/><Relationship Id="rId9" Type="http://schemas.openxmlformats.org/officeDocument/2006/relationships/hyperlink" Target="https://spmag.ru/away2.php?req=doc&amp;base=LAW&amp;n=372951&amp;dst=100003&amp;date=28.01.2021&amp;demo=1&amp;utm_source=spmag.ru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pmag.ru/away2.php?req=doc&amp;base=LAW&amp;n=368805&amp;dst=100003&amp;date=28.01.2021&amp;demo=1&amp;utm_source=spmag.ru" TargetMode="External"/><Relationship Id="rId3" Type="http://schemas.openxmlformats.org/officeDocument/2006/relationships/hyperlink" Target="https://spmag.ru/away2.php?req=doc&amp;base=LAW&amp;n=373576&amp;dst=100003&amp;date=28.01.2021&amp;demo=1&amp;utm_source=spmag.ru" TargetMode="External"/><Relationship Id="rId7" Type="http://schemas.openxmlformats.org/officeDocument/2006/relationships/hyperlink" Target="https://spmag.ru/away2.php?req=doc&amp;base=LAW&amp;n=371869&amp;dst=100003&amp;date=28.01.2021&amp;demo=1&amp;utm_source=spmag.ru" TargetMode="External"/><Relationship Id="rId2" Type="http://schemas.openxmlformats.org/officeDocument/2006/relationships/hyperlink" Target="https://spmag.ru/away2.php?req=doc&amp;base=LAW&amp;n=373503&amp;dst=100003&amp;date=28.01.2021&amp;demo=1&amp;utm_source=spma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way2.php?req=doc&amp;base=LAW&amp;n=372506&amp;dst=100003&amp;date=28.01.2021&amp;demo=1&amp;utm_source=spmag.ru" TargetMode="External"/><Relationship Id="rId5" Type="http://schemas.openxmlformats.org/officeDocument/2006/relationships/hyperlink" Target="https://spmag.ru/away2.php?req=doc&amp;base=LAW&amp;n=372201&amp;dst=100003&amp;date=28.01.2021&amp;demo=1&amp;utm_source=spmag.ru" TargetMode="External"/><Relationship Id="rId4" Type="http://schemas.openxmlformats.org/officeDocument/2006/relationships/hyperlink" Target="https://spmag.ru/away2.php?req=doc&amp;base=LAW&amp;n=373408&amp;dst=100003&amp;date=28.01.2021&amp;demo=1&amp;utm_source=spmag.ru" TargetMode="External"/><Relationship Id="rId9" Type="http://schemas.openxmlformats.org/officeDocument/2006/relationships/hyperlink" Target="https://spmag.ru/away2.php?req=doc&amp;base=LAW&amp;n=371767&amp;dst=100003&amp;date=28.01.2021&amp;demo=1&amp;utm_source=spmag.ru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pmag.ru/away2.php?req=doc&amp;base=LAW&amp;n=371823&amp;dst=100003&amp;date=28.01.2021&amp;demo=1&amp;utm_source=spmag.ru" TargetMode="External"/><Relationship Id="rId3" Type="http://schemas.openxmlformats.org/officeDocument/2006/relationships/hyperlink" Target="https://spmag.ru/away2.php?req=doc&amp;base=LAW&amp;n=372495&amp;dst=100003&amp;date=28.01.2021&amp;demo=1&amp;utm_source=spmag.ru" TargetMode="External"/><Relationship Id="rId7" Type="http://schemas.openxmlformats.org/officeDocument/2006/relationships/hyperlink" Target="https://spmag.ru/away2.php?req=doc&amp;base=LAW&amp;n=371369&amp;dst=100003&amp;date=28.01.2021&amp;demo=1&amp;utm_source=spmag.ru" TargetMode="External"/><Relationship Id="rId2" Type="http://schemas.openxmlformats.org/officeDocument/2006/relationships/hyperlink" Target="https://spmag.ru/away2.php?req=doc&amp;base=LAW&amp;n=371830&amp;dst=100003&amp;date=28.01.2021&amp;demo=1&amp;utm_source=spma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way2.php?req=doc&amp;base=LAW&amp;n=372024&amp;dst=100003&amp;date=28.01.2021&amp;demo=1&amp;utm_source=spmag.ru" TargetMode="External"/><Relationship Id="rId5" Type="http://schemas.openxmlformats.org/officeDocument/2006/relationships/hyperlink" Target="https://spmag.ru/away2.php?req=doc&amp;base=LAW&amp;n=371368&amp;dst=100003&amp;date=28.01.2021&amp;demo=1&amp;utm_source=spmag.ru" TargetMode="External"/><Relationship Id="rId4" Type="http://schemas.openxmlformats.org/officeDocument/2006/relationships/hyperlink" Target="https://spmag.ru/away2.php?req=doc&amp;base=LAW&amp;n=371840&amp;dst=100003&amp;date=28.01.2021&amp;demo=1&amp;utm_source=spmag.ru" TargetMode="External"/><Relationship Id="rId9" Type="http://schemas.openxmlformats.org/officeDocument/2006/relationships/hyperlink" Target="https://spmag.ru/away2.php?req=doc&amp;base=LAW&amp;n=371107&amp;dst=100003&amp;date=28.01.2021&amp;demo=1&amp;utm_source=spmag.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pmag.ru/away2.php?req=doc&amp;base=LAW&amp;n=370184&amp;dst=100003&amp;date=28.01.2021&amp;demo=1&amp;utm_source=spmag.ru" TargetMode="External"/><Relationship Id="rId2" Type="http://schemas.openxmlformats.org/officeDocument/2006/relationships/hyperlink" Target="https://spmag.ru/away2.php?req=doc&amp;base=LAW&amp;n=370926&amp;dst=100003&amp;date=28.01.2021&amp;demo=1&amp;utm_source=spma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ag.ru/away2.php?req=doc&amp;base=LAW&amp;n=372176&amp;dst=100003&amp;date=28.01.2021&amp;demo=1&amp;utm_source=spmag.ru" TargetMode="External"/><Relationship Id="rId5" Type="http://schemas.openxmlformats.org/officeDocument/2006/relationships/hyperlink" Target="https://spmag.ru/away2.php?req=doc&amp;base=LAW&amp;n=371248&amp;dst=100003&amp;date=28.01.2021&amp;demo=1&amp;utm_source=spmag.ru" TargetMode="External"/><Relationship Id="rId4" Type="http://schemas.openxmlformats.org/officeDocument/2006/relationships/hyperlink" Target="https://spmag.ru/away2.php?req=doc&amp;base=LAW&amp;n=370838&amp;dst=100003&amp;date=28.01.2021&amp;demo=1&amp;utm_source=spmag.r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339850"/>
            <a:ext cx="8964295" cy="24929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правила </a:t>
            </a: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по охране </a:t>
            </a: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Механизм «регуляторной гильотины»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993900" y="4464050"/>
            <a:ext cx="7162800" cy="762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советы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адаптации к новым правилам по охране труда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900" y="1111250"/>
            <a:ext cx="877699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sz="2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sz="2600" b="1" spc="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26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26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31.12.2020 </a:t>
            </a:r>
            <a:r>
              <a:rPr sz="2600" b="1" spc="1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600" b="1" spc="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2467</a:t>
            </a:r>
            <a:endParaRPr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253" y="1897234"/>
            <a:ext cx="9508848" cy="41433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765" algn="just">
              <a:lnSpc>
                <a:spcPct val="100000"/>
              </a:lnSpc>
              <a:spcBef>
                <a:spcPts val="310"/>
              </a:spcBef>
            </a:pPr>
            <a:r>
              <a:rPr sz="1200" b="1" spc="60" dirty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sz="1200" b="1" spc="65" dirty="0">
                <a:latin typeface="Times New Roman" pitchFamily="18" charset="0"/>
                <a:cs typeface="Times New Roman" pitchFamily="18" charset="0"/>
              </a:rPr>
              <a:t>надзор за </a:t>
            </a:r>
            <a:r>
              <a:rPr sz="1200" b="1" spc="60" dirty="0">
                <a:latin typeface="Times New Roman" pitchFamily="18" charset="0"/>
                <a:cs typeface="Times New Roman" pitchFamily="18" charset="0"/>
              </a:rPr>
              <a:t>соблюдением </a:t>
            </a:r>
            <a:r>
              <a:rPr sz="1200" b="1" spc="50" dirty="0"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sz="1200" b="1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b="1" spc="75" dirty="0">
                <a:latin typeface="Times New Roman" pitchFamily="18" charset="0"/>
                <a:cs typeface="Times New Roman" pitchFamily="18" charset="0"/>
              </a:rPr>
              <a:t>иных </a:t>
            </a:r>
            <a:r>
              <a:rPr sz="1200" b="1" spc="90" dirty="0"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sz="12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правовых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145" algn="just">
              <a:lnSpc>
                <a:spcPct val="100000"/>
              </a:lnSpc>
              <a:spcBef>
                <a:spcPts val="219"/>
              </a:spcBef>
            </a:pPr>
            <a:r>
              <a:rPr sz="1200" b="1" spc="75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200" b="1" spc="85" dirty="0">
                <a:latin typeface="Times New Roman" pitchFamily="18" charset="0"/>
                <a:cs typeface="Times New Roman" pitchFamily="18" charset="0"/>
              </a:rPr>
              <a:t>содержащих </a:t>
            </a:r>
            <a:r>
              <a:rPr sz="1200" b="1" spc="114" dirty="0">
                <a:latin typeface="Times New Roman" pitchFamily="18" charset="0"/>
                <a:cs typeface="Times New Roman" pitchFamily="18" charset="0"/>
              </a:rPr>
              <a:t>нормы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sz="1200" b="1" spc="90" dirty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sz="1200" b="1" spc="70" dirty="0">
                <a:latin typeface="Times New Roman" pitchFamily="18" charset="0"/>
                <a:cs typeface="Times New Roman" pitchFamily="18" charset="0"/>
              </a:rPr>
              <a:t>(128</a:t>
            </a:r>
            <a:r>
              <a:rPr sz="12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80" dirty="0">
                <a:latin typeface="Times New Roman" pitchFamily="18" charset="0"/>
                <a:cs typeface="Times New Roman" pitchFamily="18" charset="0"/>
              </a:rPr>
              <a:t>документов)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  <a:p>
            <a:pPr marL="15240" marR="5176520" indent="-1270" algn="just">
              <a:lnSpc>
                <a:spcPct val="166700"/>
              </a:lnSpc>
              <a:spcBef>
                <a:spcPts val="75"/>
              </a:spcBef>
              <a:tabLst>
                <a:tab pos="3571875" algn="l"/>
              </a:tabLst>
            </a:pPr>
            <a:r>
              <a:rPr sz="1200" spc="-30" dirty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актов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sz="1200" spc="-37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826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по 834  </a:t>
            </a:r>
            <a:r>
              <a:rPr sz="1200" spc="20" dirty="0"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20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7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spc="4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835 по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897  </a:t>
            </a:r>
            <a:endParaRPr lang="ru-RU" sz="12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5240" marR="5176520" indent="-1270" algn="just">
              <a:lnSpc>
                <a:spcPct val="166700"/>
              </a:lnSpc>
              <a:spcBef>
                <a:spcPts val="75"/>
              </a:spcBef>
              <a:tabLst>
                <a:tab pos="3571875" algn="l"/>
              </a:tabLst>
            </a:pP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Акты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федеральных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898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2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954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780" algn="just">
              <a:lnSpc>
                <a:spcPct val="100000"/>
              </a:lnSpc>
              <a:spcBef>
                <a:spcPts val="725"/>
              </a:spcBef>
            </a:pPr>
            <a:r>
              <a:rPr sz="14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которые </a:t>
            </a:r>
            <a:r>
              <a:rPr sz="14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утратят </a:t>
            </a:r>
            <a:r>
              <a:rPr sz="14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400" b="1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sz="1400" b="1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" algn="just">
              <a:lnSpc>
                <a:spcPts val="1480"/>
              </a:lnSpc>
              <a:spcBef>
                <a:spcPts val="1035"/>
              </a:spcBef>
            </a:pPr>
            <a:r>
              <a:rPr sz="1200" spc="-15" dirty="0">
                <a:latin typeface="Times New Roman" pitchFamily="18" charset="0"/>
                <a:cs typeface="Times New Roman" pitchFamily="18" charset="0"/>
              </a:rPr>
              <a:t>837.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28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1993 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г </a:t>
            </a:r>
            <a:r>
              <a:rPr sz="1200" spc="-65" dirty="0">
                <a:latin typeface="Times New Roman" pitchFamily="18" charset="0"/>
                <a:cs typeface="Times New Roman" pitchFamily="18" charset="0"/>
              </a:rPr>
              <a:t>N•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377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реализации Закона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1200" spc="-2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психиатрической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гарантиях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прав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420"/>
              </a:lnSpc>
            </a:pPr>
            <a:r>
              <a:rPr sz="1200" spc="15" dirty="0">
                <a:latin typeface="Times New Roman" pitchFamily="18" charset="0"/>
                <a:cs typeface="Times New Roman" pitchFamily="18" charset="0"/>
              </a:rPr>
              <a:t>граждан при 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1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оказании»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3335" marR="5080" indent="5080" algn="just">
              <a:lnSpc>
                <a:spcPct val="108700"/>
              </a:lnSpc>
            </a:pPr>
            <a:r>
              <a:rPr sz="1200" spc="50" dirty="0">
                <a:latin typeface="Times New Roman" pitchFamily="18" charset="0"/>
                <a:cs typeface="Times New Roman" pitchFamily="18" charset="0"/>
              </a:rPr>
              <a:t>853. Постановление 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2002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200" spc="9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695 </a:t>
            </a:r>
            <a:r>
              <a:rPr sz="1200" spc="7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прохождении </a:t>
            </a:r>
            <a:r>
              <a:rPr sz="1200" spc="40" dirty="0" err="1">
                <a:latin typeface="Times New Roman" pitchFamily="18" charset="0"/>
                <a:cs typeface="Times New Roman" pitchFamily="18" charset="0"/>
              </a:rPr>
              <a:t>обязательного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5" dirty="0" err="1" smtClean="0">
                <a:latin typeface="Times New Roman" pitchFamily="18" charset="0"/>
                <a:cs typeface="Times New Roman" pitchFamily="18" charset="0"/>
              </a:rPr>
              <a:t>психиатрического</a:t>
            </a:r>
            <a:r>
              <a:rPr lang="ru-RU" sz="1200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5" dirty="0" err="1" smtClean="0">
                <a:latin typeface="Times New Roman" pitchFamily="18" charset="0"/>
                <a:cs typeface="Times New Roman" pitchFamily="18" charset="0"/>
              </a:rPr>
              <a:t>освидетельствования</a:t>
            </a:r>
            <a:r>
              <a:rPr sz="1200" spc="5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работниками,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осуществляющими </a:t>
            </a:r>
            <a:r>
              <a:rPr sz="1200" spc="20" dirty="0"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2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sz="1200" spc="25" dirty="0" err="1">
                <a:latin typeface="Times New Roman" pitchFamily="18" charset="0"/>
                <a:cs typeface="Times New Roman" pitchFamily="18" charset="0"/>
              </a:rPr>
              <a:t>связанную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25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25" dirty="0" err="1" smtClean="0">
                <a:latin typeface="Times New Roman" pitchFamily="18" charset="0"/>
                <a:cs typeface="Times New Roman" pitchFamily="18" charset="0"/>
              </a:rPr>
              <a:t>источниками</a:t>
            </a:r>
            <a:r>
              <a:rPr sz="12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повышенной 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опасности  </a:t>
            </a:r>
            <a:r>
              <a:rPr sz="1200" spc="20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влиянием вредных 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веществ 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неблагоприятных производственных 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факторов), 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200" spc="50" dirty="0" err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75" dirty="0" err="1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ru-RU" sz="1200" spc="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5" dirty="0" err="1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ru-RU" sz="1200" spc="5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200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работающие 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sz="1200" spc="55" dirty="0">
                <a:latin typeface="Times New Roman" pitchFamily="18" charset="0"/>
                <a:cs typeface="Times New Roman" pitchFamily="18" charset="0"/>
              </a:rPr>
              <a:t>повышенной 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опасности».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10160" indent="5080" algn="just">
              <a:lnSpc>
                <a:spcPct val="101000"/>
              </a:lnSpc>
              <a:spcBef>
                <a:spcPts val="980"/>
              </a:spcBef>
            </a:pPr>
            <a:r>
              <a:rPr sz="1200" spc="-15" dirty="0">
                <a:latin typeface="Times New Roman" pitchFamily="18" charset="0"/>
                <a:cs typeface="Times New Roman" pitchFamily="18" charset="0"/>
              </a:rPr>
              <a:t>909.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Минтруда России,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Минобразования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13.01.2003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1/29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"Об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утверждении Порядка обучения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проверки знаний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труда работников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организаций"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780" algn="just">
              <a:lnSpc>
                <a:spcPct val="100000"/>
              </a:lnSpc>
              <a:spcBef>
                <a:spcPts val="1025"/>
              </a:spcBef>
            </a:pPr>
            <a:r>
              <a:rPr sz="1200" spc="-15" dirty="0">
                <a:latin typeface="Times New Roman" pitchFamily="18" charset="0"/>
                <a:cs typeface="Times New Roman" pitchFamily="18" charset="0"/>
              </a:rPr>
              <a:t>954.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200" spc="7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социальной защиты 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sz="1200" spc="-15" dirty="0" err="1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30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3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200" spc="-75" dirty="0">
                <a:latin typeface="Times New Roman" pitchFamily="18" charset="0"/>
                <a:cs typeface="Times New Roman" pitchFamily="18" charset="0"/>
              </a:rPr>
              <a:t>Nè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438н «Об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утверждении типового 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sz="1200" spc="5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 err="1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труда»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5615" y="1922376"/>
            <a:ext cx="7727950" cy="89691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b="1" spc="-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" marR="5080" indent="-1905">
              <a:lnSpc>
                <a:spcPct val="100699"/>
              </a:lnSpc>
              <a:spcBef>
                <a:spcPts val="655"/>
              </a:spcBef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Минздравсоцразвития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12.04.2011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302н (ред.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18.05.2020)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"Об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утверждении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перечней вредных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опасных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производственных факторов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работ,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которых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3500" y="806450"/>
            <a:ext cx="428218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ИНТЕРЕСНО</a:t>
            </a:r>
            <a:endParaRPr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8846" y="2032149"/>
            <a:ext cx="582295" cy="3071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b="1" spc="-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sz="1900" spc="-75" dirty="0">
                <a:solidFill>
                  <a:srgbClr val="085EC8"/>
                </a:solidFill>
                <a:latin typeface="Calibri"/>
                <a:cs typeface="Calibri"/>
              </a:rPr>
              <a:t>*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325" y="2829164"/>
            <a:ext cx="772096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21410" algn="l"/>
                <a:tab pos="2428240" algn="l"/>
                <a:tab pos="4029075" algn="l"/>
                <a:tab pos="4365625" algn="l"/>
                <a:tab pos="5782310" algn="l"/>
                <a:tab pos="7052945" algn="l"/>
              </a:tabLst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проводятс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обязательны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предварительны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периодически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медицински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осмотры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883" y="3047310"/>
            <a:ext cx="7734934" cy="884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just">
              <a:lnSpc>
                <a:spcPct val="1002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(обследования),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Порядна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предварительных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периодичесиих  мeдицинcниx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осмотров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(обследований)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работников, занятых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тяжелых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работах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работах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вредными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опасными условиями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труда"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(Зарегистрировано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Минюсте России 21.10.2011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N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22111)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изм.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доп.,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вступ.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01.07.2020)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4641" y="3047310"/>
            <a:ext cx="169608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sz="1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года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646" y="3984051"/>
            <a:ext cx="7728584" cy="1169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0160" indent="-3175" algn="just">
              <a:lnSpc>
                <a:spcPct val="100699"/>
              </a:lnSpc>
              <a:spcBef>
                <a:spcPts val="110"/>
              </a:spcBef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Минтруда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19.08.2016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438н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"Об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Типового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системе  управления охраной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труда"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(Зарегистрировано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Минюсте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России 13.10.2016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44037)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970" marR="5080" indent="-1905" algn="just">
              <a:lnSpc>
                <a:spcPct val="100000"/>
              </a:lnSpc>
              <a:spcBef>
                <a:spcPts val="570"/>
              </a:spcBef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Минтруда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России,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Минобразования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13.01.2003 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1/29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(ред.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30.11.2016)  "Об </a:t>
            </a:r>
            <a:r>
              <a:rPr sz="1400" spc="-15" dirty="0" err="1"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знаний требований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400" spc="-3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организаций"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(Зарегистрировано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Минюсте России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12.02.2003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spc="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4209)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7648" y="4067460"/>
            <a:ext cx="185356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sz="14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года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0900" y="4692650"/>
            <a:ext cx="18599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сентября 2021</a:t>
            </a:r>
            <a:r>
              <a:rPr lang="ru-RU" sz="1400" spc="-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052" y="5663628"/>
            <a:ext cx="9555480" cy="323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985">
              <a:lnSpc>
                <a:spcPts val="1110"/>
              </a:lnSpc>
              <a:spcBef>
                <a:spcPts val="240"/>
              </a:spcBef>
            </a:pPr>
            <a:r>
              <a:rPr sz="1100" spc="-70" dirty="0">
                <a:solidFill>
                  <a:srgbClr val="1864B5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sz="1100" spc="10" dirty="0">
                <a:solidFill>
                  <a:srgbClr val="41414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100" spc="-5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sz="1100" spc="-55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соблюдения </a:t>
            </a:r>
            <a:r>
              <a:rPr sz="1100" spc="-5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sz="1100" spc="-4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требований, </a:t>
            </a:r>
            <a:r>
              <a:rPr sz="1100" spc="-55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содержащихся </a:t>
            </a:r>
            <a:r>
              <a:rPr sz="1100" spc="-20" dirty="0">
                <a:solidFill>
                  <a:srgbClr val="41414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100" spc="-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данном </a:t>
            </a:r>
            <a:r>
              <a:rPr sz="1100" spc="-4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документе, </a:t>
            </a:r>
            <a:r>
              <a:rPr sz="1100" spc="-55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sz="1100" spc="-15" dirty="0">
                <a:solidFill>
                  <a:srgbClr val="232323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100" spc="-40" dirty="0">
                <a:solidFill>
                  <a:srgbClr val="363636"/>
                </a:solidFill>
                <a:latin typeface="Times New Roman" pitchFamily="18" charset="0"/>
                <a:cs typeface="Times New Roman" pitchFamily="18" charset="0"/>
              </a:rPr>
              <a:t>административной </a:t>
            </a:r>
            <a:r>
              <a:rPr sz="1100" spc="-4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ответственности </a:t>
            </a:r>
            <a:r>
              <a:rPr sz="1100" spc="-3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1100" spc="-4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100" spc="-55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несоблюдение </a:t>
            </a:r>
            <a:r>
              <a:rPr sz="1100" spc="-5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допускаются </a:t>
            </a:r>
            <a:r>
              <a:rPr sz="1100" spc="-45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100" spc="-45" dirty="0" err="1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100" spc="-45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0" dirty="0" err="1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sz="1100" spc="-5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4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100" spc="-40" dirty="0">
                <a:solidFill>
                  <a:srgbClr val="41414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100" spc="-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31.12.2020 </a:t>
            </a:r>
            <a:r>
              <a:rPr sz="1100" spc="-15" dirty="0">
                <a:solidFill>
                  <a:srgbClr val="2B446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1100" spc="-170" dirty="0">
                <a:solidFill>
                  <a:srgbClr val="2B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35" dirty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2467).</a:t>
            </a:r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2663" y="1597641"/>
            <a:ext cx="86323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6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791" y="3184898"/>
            <a:ext cx="3187065" cy="100873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3299"/>
              </a:lnSpc>
              <a:spcBef>
                <a:spcPts val="75"/>
              </a:spcBef>
            </a:pPr>
            <a:r>
              <a:rPr sz="1600" b="1" spc="6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sz="1600" b="1" spc="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sz="1600" b="1" spc="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31.07.2020 </a:t>
            </a:r>
            <a:r>
              <a:rPr sz="1600" b="1" spc="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6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247-  </a:t>
            </a:r>
            <a:r>
              <a:rPr sz="1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sz="16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обязательных требованиях </a:t>
            </a:r>
            <a:r>
              <a:rPr sz="1600" b="1" spc="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b="1" spc="1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1279" y="1591403"/>
            <a:ext cx="145862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4026" y="1898482"/>
            <a:ext cx="6574790" cy="600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sz="1200" spc="-40" dirty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3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3970" marR="5080" indent="-1905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latin typeface="Times New Roman" pitchFamily="18" charset="0"/>
                <a:cs typeface="Times New Roman" pitchFamily="18" charset="0"/>
              </a:rPr>
              <a:t>Положения нормативных правовых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устанавливающих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требования, должны  </a:t>
            </a:r>
            <a:r>
              <a:rPr sz="1200" u="sng" spc="1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встутівть в </a:t>
            </a:r>
            <a:r>
              <a:rPr sz="1200" u="sng" spc="2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200" u="sng" spc="3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200" u="sng" spc="2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u="sng" spc="7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1200" u="sng" spc="3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мврта, либо </a:t>
            </a:r>
            <a:r>
              <a:rPr sz="1200" u="sng" spc="2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u="sng" spc="7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1200" u="sng" spc="2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соответствующего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sz="1200" spc="30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sz="1200" spc="35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sz="1200" spc="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35" dirty="0">
                <a:latin typeface="Times New Roman" pitchFamily="18" charset="0"/>
                <a:cs typeface="Times New Roman" pitchFamily="18" charset="0"/>
              </a:rPr>
              <a:t>по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008" y="2478777"/>
            <a:ext cx="6318492" cy="6367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25"/>
              </a:spcBef>
              <a:tabLst>
                <a:tab pos="850265" algn="l"/>
                <a:tab pos="1675130" algn="l"/>
                <a:tab pos="2149475" algn="l"/>
                <a:tab pos="2679065" algn="l"/>
                <a:tab pos="3068320" algn="l"/>
              </a:tabLst>
            </a:pPr>
            <a:r>
              <a:rPr sz="1200" spc="5" dirty="0" err="1" smtClean="0">
                <a:latin typeface="Times New Roman" pitchFamily="18" charset="0"/>
                <a:cs typeface="Times New Roman" pitchFamily="18" charset="0"/>
              </a:rPr>
              <a:t>истечении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девяноста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200" spc="15" dirty="0" err="1" smtClean="0"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sz="1200" spc="1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200" spc="5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200" spc="15" dirty="0" err="1" smtClean="0">
                <a:latin typeface="Times New Roman" pitchFamily="18" charset="0"/>
                <a:cs typeface="Times New Roman" pitchFamily="18" charset="0"/>
              </a:rPr>
              <a:t>дня</a:t>
            </a:r>
            <a:r>
              <a:rPr sz="1200" spc="15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официального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публикования соответствующего </a:t>
            </a:r>
            <a:r>
              <a:rPr sz="1200" spc="-25" dirty="0" err="1" smtClean="0">
                <a:latin typeface="Times New Roman" pitchFamily="18" charset="0"/>
                <a:cs typeface="Times New Roman" pitchFamily="18" charset="0"/>
              </a:rPr>
              <a:t>нормативного</a:t>
            </a:r>
            <a:r>
              <a:rPr sz="1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правового</a:t>
            </a:r>
            <a:r>
              <a:rPr sz="12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акта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3970">
              <a:lnSpc>
                <a:spcPct val="100000"/>
              </a:lnSpc>
              <a:spcBef>
                <a:spcPts val="550"/>
              </a:spcBef>
            </a:pPr>
            <a:r>
              <a:rPr sz="1200" spc="-40" dirty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3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4542" y="3120381"/>
            <a:ext cx="6567170" cy="7766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445" algn="just">
              <a:lnSpc>
                <a:spcPct val="98700"/>
              </a:lnSpc>
              <a:spcBef>
                <a:spcPts val="145"/>
              </a:spcBef>
            </a:pPr>
            <a:r>
              <a:rPr sz="1200" spc="3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случае действия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противоречащих друг 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другу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sz="1200" spc="4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отношении одного  </a:t>
            </a:r>
            <a:r>
              <a:rPr sz="1200" spc="7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предмета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регулирования,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установленных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нормативными правовыми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актами 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разной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юридической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силы, </a:t>
            </a:r>
            <a:r>
              <a:rPr sz="1200" b="1" u="sng" spc="2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подлежат </a:t>
            </a:r>
            <a:r>
              <a:rPr sz="1200" b="1" u="sng" spc="20" dirty="0" err="1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применению</a:t>
            </a:r>
            <a:r>
              <a:rPr sz="1200" b="1" u="sng" spc="2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2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обя</a:t>
            </a:r>
            <a:r>
              <a:rPr lang="ru-RU" sz="1200" b="1" u="sng" spc="2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200" b="1" u="sng" spc="2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200" b="1" u="sng" spc="25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200" b="1" u="sng" spc="2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льные</a:t>
            </a:r>
            <a:r>
              <a:rPr sz="1200" b="1" u="sng" spc="25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1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sz="1200" b="1" u="sng" spc="15" dirty="0" err="1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установленные</a:t>
            </a:r>
            <a:r>
              <a:rPr sz="1200" b="1" u="sng" spc="15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-5" dirty="0" err="1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нормативны</a:t>
            </a:r>
            <a:r>
              <a:rPr lang="ru-RU" sz="1200" b="1" u="sng" spc="-5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200" b="1" u="sng" spc="-5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-20" dirty="0" err="1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правовым</a:t>
            </a:r>
            <a:r>
              <a:rPr sz="1200" b="1" u="sng" spc="-20" dirty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b="1" u="sng" spc="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sz="1200" b="1" u="sng" spc="30" dirty="0" err="1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oм</a:t>
            </a:r>
            <a:r>
              <a:rPr sz="1200" b="1" u="sng" spc="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-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b="1" u="sng" spc="-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200" b="1" u="sng" spc="-30" dirty="0" err="1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льшей</a:t>
            </a:r>
            <a:r>
              <a:rPr sz="1200" b="1" u="sng" spc="-30" dirty="0" smtClean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-30" dirty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юридической</a:t>
            </a:r>
            <a:r>
              <a:rPr sz="1200" b="1" u="sng" spc="-50" dirty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u="sng" spc="-20" dirty="0">
                <a:uFill>
                  <a:solidFill>
                    <a:srgbClr val="5B5B5B"/>
                  </a:solidFill>
                </a:u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3503" y="4063361"/>
            <a:ext cx="4998085" cy="1330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510">
              <a:lnSpc>
                <a:spcPts val="1375"/>
              </a:lnSpc>
              <a:spcBef>
                <a:spcPts val="125"/>
              </a:spcBef>
            </a:pPr>
            <a:r>
              <a:rPr sz="1200" spc="25" dirty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35" dirty="0">
                <a:latin typeface="Times New Roman" pitchFamily="18" charset="0"/>
                <a:cs typeface="Times New Roman" pitchFamily="18" charset="0"/>
              </a:rPr>
              <a:t>4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495"/>
              </a:lnSpc>
            </a:pPr>
            <a:r>
              <a:rPr sz="1200" spc="-20" dirty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установления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обязательных</a:t>
            </a:r>
            <a:r>
              <a:rPr sz="12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требований: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7165" indent="-159385">
              <a:lnSpc>
                <a:spcPts val="1470"/>
              </a:lnSpc>
              <a:spcBef>
                <a:spcPts val="20"/>
              </a:spcBef>
              <a:buClr>
                <a:srgbClr val="1D1D1D"/>
              </a:buClr>
              <a:buAutoNum type="arabicParenR"/>
              <a:tabLst>
                <a:tab pos="177800" algn="l"/>
              </a:tabLst>
            </a:pPr>
            <a:r>
              <a:rPr sz="1200" spc="-25" dirty="0">
                <a:latin typeface="Times New Roman" pitchFamily="18" charset="0"/>
                <a:cs typeface="Times New Roman" pitchFamily="18" charset="0"/>
              </a:rPr>
              <a:t>законность;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5895" indent="-159385">
              <a:lnSpc>
                <a:spcPts val="1465"/>
              </a:lnSpc>
              <a:buClr>
                <a:srgbClr val="000000"/>
              </a:buClr>
              <a:buAutoNum type="arabicParenR"/>
              <a:tabLst>
                <a:tab pos="176530" algn="l"/>
              </a:tabLst>
            </a:pPr>
            <a:r>
              <a:rPr sz="1200" spc="-15" dirty="0">
                <a:latin typeface="Times New Roman" pitchFamily="18" charset="0"/>
                <a:cs typeface="Times New Roman" pitchFamily="18" charset="0"/>
              </a:rPr>
              <a:t>обоснованность 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обязательных</a:t>
            </a:r>
            <a:r>
              <a:rPr sz="12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требований;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60020">
              <a:lnSpc>
                <a:spcPts val="1435"/>
              </a:lnSpc>
              <a:buClr>
                <a:srgbClr val="424242"/>
              </a:buClr>
              <a:buAutoNum type="arabicParenR"/>
              <a:tabLst>
                <a:tab pos="178435" algn="l"/>
              </a:tabLst>
            </a:pPr>
            <a:r>
              <a:rPr sz="1200" dirty="0" err="1">
                <a:latin typeface="Times New Roman" pitchFamily="18" charset="0"/>
                <a:cs typeface="Times New Roman" pitchFamily="18" charset="0"/>
              </a:rPr>
              <a:t>правовая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 err="1" smtClean="0">
                <a:latin typeface="Times New Roman" pitchFamily="18" charset="0"/>
                <a:cs typeface="Times New Roman" pitchFamily="18" charset="0"/>
              </a:rPr>
              <a:t>определенность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1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системность;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5895" indent="-160655">
              <a:lnSpc>
                <a:spcPts val="1485"/>
              </a:lnSpc>
              <a:spcBef>
                <a:spcPts val="25"/>
              </a:spcBef>
              <a:buClr>
                <a:srgbClr val="161616"/>
              </a:buClr>
              <a:buAutoNum type="arabicParenR"/>
              <a:tabLst>
                <a:tab pos="176530" algn="l"/>
              </a:tabLst>
            </a:pPr>
            <a:r>
              <a:rPr sz="1200" spc="-25" dirty="0"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sz="1200" spc="7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предсказуемость;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77800" indent="-160655">
              <a:lnSpc>
                <a:spcPts val="1485"/>
              </a:lnSpc>
              <a:buClr>
                <a:srgbClr val="343434"/>
              </a:buClr>
              <a:buAutoNum type="arabicParenR"/>
              <a:tabLst>
                <a:tab pos="178435" algn="l"/>
              </a:tabLst>
            </a:pPr>
            <a:r>
              <a:rPr sz="1200" spc="-30" dirty="0">
                <a:latin typeface="Times New Roman" pitchFamily="18" charset="0"/>
                <a:cs typeface="Times New Roman" pitchFamily="18" charset="0"/>
              </a:rPr>
              <a:t>исполнимость обязательных</a:t>
            </a:r>
            <a:r>
              <a:rPr sz="12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требований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4596" y="1164736"/>
            <a:ext cx="76510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35" dirty="0">
                <a:solidFill>
                  <a:srgbClr val="0F62BD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159" y="2710289"/>
            <a:ext cx="3095625" cy="1769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sz="14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sz="1400" b="1" spc="2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8255" algn="ctr">
              <a:lnSpc>
                <a:spcPct val="101600"/>
              </a:lnSpc>
              <a:spcBef>
                <a:spcPts val="70"/>
              </a:spcBef>
            </a:pPr>
            <a:r>
              <a:rPr sz="1400" b="1" spc="10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b="1" spc="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400" b="1" spc="6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sz="14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внесении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изменений в  </a:t>
            </a:r>
            <a:r>
              <a:rPr sz="14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sz="14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sz="14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в </a:t>
            </a:r>
            <a:r>
              <a:rPr sz="14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совершенствования  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sz="1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предупреждения 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травматизма </a:t>
            </a:r>
            <a:r>
              <a:rPr sz="14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b="1" spc="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sz="1400" b="1" spc="-1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заболеваемости"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9100" y="4692650"/>
            <a:ext cx="80010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5" dirty="0">
                <a:solidFill>
                  <a:srgbClr val="0E0E0E"/>
                </a:solidFill>
                <a:latin typeface="Calibri"/>
                <a:cs typeface="Calibri"/>
              </a:rPr>
              <a:t>статья</a:t>
            </a:r>
            <a:r>
              <a:rPr sz="1400" spc="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214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4086" y="1164736"/>
            <a:ext cx="146341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3874" y="1818460"/>
            <a:ext cx="6475826" cy="111703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обеспечить: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780">
              <a:lnSpc>
                <a:spcPct val="100000"/>
              </a:lnSpc>
              <a:spcBef>
                <a:spcPts val="70"/>
              </a:spcBef>
            </a:pPr>
            <a:r>
              <a:rPr sz="1400" spc="15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080">
              <a:lnSpc>
                <a:spcPct val="106000"/>
              </a:lnSpc>
              <a:tabLst>
                <a:tab pos="1484630" algn="l"/>
                <a:tab pos="2497455" algn="l"/>
                <a:tab pos="3550920" algn="l"/>
                <a:tab pos="3826510" algn="l"/>
              </a:tabLst>
            </a:pPr>
            <a:r>
              <a:rPr sz="1400" spc="20" dirty="0">
                <a:latin typeface="Times New Roman" pitchFamily="18" charset="0"/>
                <a:cs typeface="Times New Roman" pitchFamily="18" charset="0"/>
              </a:rPr>
              <a:t>систематическое	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выявление	опасностей	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и	</a:t>
            </a:r>
            <a:r>
              <a:rPr sz="1400" spc="25" dirty="0" err="1"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рисков, их </a:t>
            </a:r>
            <a:r>
              <a:rPr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регулярный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1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7084" y="3168650"/>
            <a:ext cx="6405880" cy="68044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разработ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мер,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направленных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безопасных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охраны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труда, оцениу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рисков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вводом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эксплуатацию 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производственных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объектов,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вновь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организованных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мест;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8699" y="4186335"/>
            <a:ext cx="568134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45" dirty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использованию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(применению) </a:t>
            </a:r>
            <a:r>
              <a:rPr sz="1400" spc="-45" dirty="0" err="1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защиты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3875" y="4699440"/>
            <a:ext cx="6423025" cy="13345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240" marR="5080" algn="just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расследование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учет несчастных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случаев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производстве,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профессиональных 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заболеваний,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рассмотрение причин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обстоятельств событий, </a:t>
            </a:r>
            <a:r>
              <a:rPr sz="1400" spc="-15" dirty="0" err="1">
                <a:latin typeface="Times New Roman" pitchFamily="18" charset="0"/>
                <a:cs typeface="Times New Roman" pitchFamily="18" charset="0"/>
              </a:rPr>
              <a:t>приведших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4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10" dirty="0" err="1">
                <a:latin typeface="Times New Roman" pitchFamily="18" charset="0"/>
                <a:cs typeface="Times New Roman" pitchFamily="18" charset="0"/>
              </a:rPr>
              <a:t>возникновению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роповреждений</a:t>
            </a:r>
            <a:r>
              <a:rPr sz="1400" spc="-2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(микротравм)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780" marR="17145" indent="-5715" algn="just">
              <a:lnSpc>
                <a:spcPct val="106000"/>
              </a:lnSpc>
            </a:pPr>
            <a:r>
              <a:rPr sz="1400" spc="30" dirty="0" err="1">
                <a:latin typeface="Times New Roman" pitchFamily="18" charset="0"/>
                <a:cs typeface="Times New Roman" pitchFamily="18" charset="0"/>
              </a:rPr>
              <a:t>информирование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местах,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существующем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профессиональном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риске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уровне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700" y="730250"/>
            <a:ext cx="9677399" cy="533299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303904" algn="just">
              <a:lnSpc>
                <a:spcPct val="100000"/>
              </a:lnSpc>
              <a:spcBef>
                <a:spcPts val="865"/>
              </a:spcBef>
            </a:pPr>
            <a:r>
              <a:rPr b="1" spc="7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управления </a:t>
            </a:r>
            <a:r>
              <a:rPr b="1" spc="75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b="1" spc="2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5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b="1" spc="55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03904" algn="just">
              <a:lnSpc>
                <a:spcPct val="100000"/>
              </a:lnSpc>
              <a:spcBef>
                <a:spcPts val="865"/>
              </a:spcBef>
            </a:pPr>
            <a:endParaRPr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635" algn="just">
              <a:lnSpc>
                <a:spcPct val="102499"/>
              </a:lnSpc>
              <a:spcBef>
                <a:spcPts val="725"/>
              </a:spcBef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CУOT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разрабатывается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работодателем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самостоятельно или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привлечением сторонних организаций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 </a:t>
            </a:r>
            <a:endParaRPr lang="ru-RU" sz="1400" spc="6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635" algn="just">
              <a:lnSpc>
                <a:spcPct val="102499"/>
              </a:lnSpc>
              <a:spcBef>
                <a:spcPts val="725"/>
              </a:spcBef>
            </a:pP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. Положение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CУOT </a:t>
            </a: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утверждается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азом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sz="1400" spc="15" dirty="0" err="1"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(или) </a:t>
            </a:r>
            <a:endParaRPr lang="ru-RU" sz="1400" spc="1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635" algn="just">
              <a:lnSpc>
                <a:spcPct val="102499"/>
              </a:lnSpc>
              <a:spcBef>
                <a:spcPts val="725"/>
              </a:spcBef>
            </a:pPr>
            <a:r>
              <a:rPr sz="1400" spc="20" dirty="0" err="1" smtClean="0">
                <a:latin typeface="Times New Roman" pitchFamily="18" charset="0"/>
                <a:cs typeface="Times New Roman" pitchFamily="18" charset="0"/>
              </a:rPr>
              <a:t>уполномоченных</a:t>
            </a:r>
            <a:r>
              <a:rPr sz="1400" spc="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ими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представительных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органов.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2409190" algn="just">
              <a:lnSpc>
                <a:spcPct val="145800"/>
              </a:lnSpc>
              <a:spcBef>
                <a:spcPts val="545"/>
              </a:spcBef>
            </a:pPr>
            <a:r>
              <a:rPr sz="1400" spc="15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процедуры,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достижение целей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области охраны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.:  </a:t>
            </a:r>
            <a:endParaRPr lang="ru-RU" sz="1400" spc="-2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409190" algn="just">
              <a:lnSpc>
                <a:spcPct val="145800"/>
              </a:lnSpc>
              <a:spcBef>
                <a:spcPts val="545"/>
              </a:spcBef>
            </a:pPr>
            <a:r>
              <a:rPr lang="ru-RU" sz="1400" u="sng" spc="-25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25" dirty="0" err="1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sz="1400" u="sng" spc="-25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30" dirty="0" err="1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u="sng" spc="-30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30" dirty="0" err="1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u="sng" spc="-30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1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u="sng" spc="19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ОТ;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algn="just">
              <a:lnSpc>
                <a:spcPct val="100000"/>
              </a:lnSpc>
              <a:spcBef>
                <a:spcPts val="894"/>
              </a:spcBef>
            </a:pPr>
            <a:r>
              <a:rPr lang="ru-RU" sz="1400" u="sng" spc="-3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30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оцен</a:t>
            </a:r>
            <a:r>
              <a:rPr lang="ru-RU" sz="1400" u="sng" spc="-3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3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u="sng" spc="-1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sz="1400" u="sng" spc="6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3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труда;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6510" algn="just">
              <a:lnSpc>
                <a:spcPct val="100000"/>
              </a:lnSpc>
              <a:spcBef>
                <a:spcPts val="819"/>
              </a:spcBef>
            </a:pPr>
            <a:r>
              <a:rPr lang="ru-RU" sz="1400" u="sng" spc="-15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1400" u="sng" spc="-15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dirty="0" err="1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профессиональными</a:t>
            </a:r>
            <a:r>
              <a:rPr sz="1400" u="sng" spc="1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30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400" u="sng" spc="-30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30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ами</a:t>
            </a:r>
            <a:r>
              <a:rPr sz="1400" u="sng" spc="-3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lang="ru-RU" sz="1400" u="sng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- наблюдение </a:t>
            </a:r>
            <a:r>
              <a:rPr lang="ru-RU" sz="1400" u="sng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u="sng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u="sng" spc="-15" dirty="0" err="1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состоянием</a:t>
            </a:r>
            <a:r>
              <a:rPr sz="1400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4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u="sng" spc="-4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u="sng" spc="-4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ровья</a:t>
            </a:r>
            <a:r>
              <a:rPr sz="1400" u="sng" spc="3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работников;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marR="3202940" indent="-2540" algn="just">
              <a:lnSpc>
                <a:spcPct val="147300"/>
              </a:lnSpc>
              <a:spcBef>
                <a:spcPts val="105"/>
              </a:spcBef>
            </a:pPr>
            <a:r>
              <a:rPr lang="ru-RU" sz="1400" u="sng" spc="-1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1400" u="sng" spc="-1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u="sng" spc="-1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sz="1400" u="sng" spc="-1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3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u="sng" spc="-3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3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u="sng" spc="-3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400" u="sng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spc="-3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условиях труда</a:t>
            </a:r>
            <a:r>
              <a:rPr sz="1400" u="sng" spc="-3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u="sng" spc="-15" dirty="0" err="1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sz="1400" u="sng" spc="-15" dirty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4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1400" u="sng" spc="-4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u="sng" spc="-4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400" u="sng" spc="-40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40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u="sng" spc="-40" dirty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u="sng" spc="-15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гарантиях</a:t>
            </a:r>
            <a:r>
              <a:rPr lang="ru-RU" sz="1400" u="sng" spc="-15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65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u="sng" spc="65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spc="-25" dirty="0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u="sng" spc="-25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омпенса</a:t>
            </a:r>
            <a:r>
              <a:rPr lang="ru-RU" sz="1400" u="sng" spc="-25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1400" u="sng" spc="-25" dirty="0" err="1" smtClean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иях</a:t>
            </a:r>
            <a:r>
              <a:rPr sz="1400" u="sng" spc="-25" dirty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;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spc="-25" dirty="0" smtClean="0">
              <a:latin typeface="Times New Roman" pitchFamily="18" charset="0"/>
              <a:cs typeface="Times New Roman" pitchFamily="18" charset="0"/>
            </a:endParaRPr>
          </a:p>
          <a:p>
            <a:pPr marL="14604" marR="3202940" indent="-2540" algn="just">
              <a:lnSpc>
                <a:spcPct val="147300"/>
              </a:lnSpc>
              <a:spcBef>
                <a:spcPts val="105"/>
              </a:spcBef>
            </a:pPr>
            <a:r>
              <a:rPr lang="ru-RU" sz="1400" u="sng" spc="-15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5" dirty="0" err="1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1400" u="sng" spc="-15" dirty="0" smtClean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оптимальных режимов </a:t>
            </a:r>
            <a:r>
              <a:rPr sz="1400" u="sng" spc="-2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u="sng" spc="6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u="sng" spc="20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25" dirty="0">
                <a:uFill>
                  <a:solidFill>
                    <a:srgbClr val="2F2B2F"/>
                  </a:solidFill>
                </a:uFill>
                <a:latin typeface="Times New Roman" pitchFamily="18" charset="0"/>
                <a:cs typeface="Times New Roman" pitchFamily="18" charset="0"/>
              </a:rPr>
              <a:t>отдыха;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marR="3575050" algn="just">
              <a:lnSpc>
                <a:spcPct val="148900"/>
              </a:lnSpc>
              <a:spcBef>
                <a:spcPts val="75"/>
              </a:spcBef>
            </a:pPr>
            <a:r>
              <a:rPr lang="ru-RU" sz="1400" u="sng" spc="-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1400" u="sng" spc="-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sz="1400" u="sng" spc="-1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СИЗ, </a:t>
            </a:r>
            <a:r>
              <a:rPr sz="1400" u="sng" spc="-2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смывающими </a:t>
            </a:r>
            <a:r>
              <a:rPr sz="1400" u="sng" spc="6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u="sng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обезвреживающими </a:t>
            </a:r>
            <a:r>
              <a:rPr sz="1400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средствами; </a:t>
            </a:r>
            <a:endParaRPr lang="ru-RU" sz="1400" u="sng" spc="-15" dirty="0" smtClean="0">
              <a:uFill>
                <a:solidFill>
                  <a:srgbClr val="4B4B4B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4604" marR="3575050" algn="just">
              <a:lnSpc>
                <a:spcPct val="148900"/>
              </a:lnSpc>
              <a:spcBef>
                <a:spcPts val="75"/>
              </a:spcBef>
            </a:pP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1400" u="sng" spc="-15" dirty="0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5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sz="1400" u="sng" spc="-25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молоком,</a:t>
            </a:r>
            <a:r>
              <a:rPr sz="1400" u="sng" spc="6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10" dirty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ЛПП;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algn="just">
              <a:lnSpc>
                <a:spcPct val="100000"/>
              </a:lnSpc>
              <a:spcBef>
                <a:spcPts val="819"/>
              </a:spcBef>
            </a:pPr>
            <a:r>
              <a:rPr lang="ru-RU" sz="1400" u="sng" spc="-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u="sng" spc="-1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1400" u="sng" spc="-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2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sz="1400" u="sng" spc="-1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sz="1400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подрядных</a:t>
            </a:r>
            <a:r>
              <a:rPr sz="1400" u="sng" spc="13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-5" dirty="0" err="1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1400" u="sng" spc="-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899" y="730250"/>
            <a:ext cx="9829801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914" y="1415084"/>
            <a:ext cx="9700895" cy="4238212"/>
          </a:xfrm>
          <a:prstGeom prst="rect">
            <a:avLst/>
          </a:prstGeom>
        </p:spPr>
        <p:txBody>
          <a:bodyPr vert="horz" wrap="square" lIns="0" tIns="123825" rIns="0" bIns="0" rtlCol="0" anchor="ctr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975"/>
              </a:spcBef>
            </a:pPr>
            <a:r>
              <a:rPr sz="1600" b="1" spc="11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sz="1600" b="1" spc="1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sz="1600" b="1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sz="1600" b="1" spc="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5895" marR="167640" algn="ctr">
              <a:lnSpc>
                <a:spcPct val="104500"/>
              </a:lnSpc>
              <a:spcBef>
                <a:spcPts val="805"/>
              </a:spcBef>
              <a:tabLst>
                <a:tab pos="2758440" algn="l"/>
              </a:tabLst>
            </a:pP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Роструда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21.03.2019 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омендаций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создания и обеспечения  фуниционирования системы управления охраной труда»</a:t>
            </a:r>
          </a:p>
          <a:p>
            <a:pPr marL="15875">
              <a:lnSpc>
                <a:spcPct val="100000"/>
              </a:lnSpc>
              <a:spcBef>
                <a:spcPts val="1235"/>
              </a:spcBef>
            </a:pPr>
            <a:r>
              <a:rPr sz="1350" spc="35" dirty="0">
                <a:solidFill>
                  <a:srgbClr val="2D2D2D"/>
                </a:solidFill>
                <a:latin typeface="Calibri"/>
                <a:cs typeface="Calibri"/>
              </a:rPr>
              <a:t>І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положения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91135" indent="-175895">
              <a:lnSpc>
                <a:spcPct val="100000"/>
              </a:lnSpc>
              <a:spcBef>
                <a:spcPts val="930"/>
              </a:spcBef>
              <a:buClr>
                <a:srgbClr val="0E0E0E"/>
              </a:buClr>
              <a:buAutoNum type="romanUcPeriod" startAt="2"/>
              <a:tabLst>
                <a:tab pos="191770" algn="l"/>
              </a:tabLst>
            </a:pP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5" dirty="0" err="1" smtClean="0"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 err="1" smtClean="0"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25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sz="1400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функционирования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системы управления охраной</a:t>
            </a:r>
            <a:r>
              <a:rPr sz="1400" spc="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труда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5875" marR="659130" indent="-1270">
              <a:lnSpc>
                <a:spcPct val="155900"/>
              </a:lnSpc>
              <a:spcBef>
                <a:spcPts val="40"/>
              </a:spcBef>
            </a:pP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основных элементов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Алгоритма проверки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5" dirty="0" err="1"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 err="1" smtClean="0">
                <a:latin typeface="Times New Roman" pitchFamily="18" charset="0"/>
                <a:cs typeface="Times New Roman" pitchFamily="18" charset="0"/>
              </a:rPr>
              <a:t>фун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20" dirty="0" err="1" smtClean="0">
                <a:latin typeface="Times New Roman" pitchFamily="18" charset="0"/>
                <a:cs typeface="Times New Roman" pitchFamily="18" charset="0"/>
              </a:rPr>
              <a:t>ционирования</a:t>
            </a:r>
            <a:r>
              <a:rPr sz="1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управления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sz="14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80670" indent="-268605">
              <a:lnSpc>
                <a:spcPct val="100000"/>
              </a:lnSpc>
              <a:spcBef>
                <a:spcPts val="855"/>
              </a:spcBef>
              <a:buAutoNum type="romanUcPeriod" startAt="3"/>
              <a:tabLst>
                <a:tab pos="281305" algn="l"/>
              </a:tabLst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создания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5" dirty="0" err="1"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 err="1" smtClean="0">
                <a:latin typeface="Times New Roman" pitchFamily="18" charset="0"/>
                <a:cs typeface="Times New Roman" pitchFamily="18" charset="0"/>
              </a:rPr>
              <a:t>фун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20" dirty="0" err="1" smtClean="0">
                <a:latin typeface="Times New Roman" pitchFamily="18" charset="0"/>
                <a:cs typeface="Times New Roman" pitchFamily="18" charset="0"/>
              </a:rPr>
              <a:t>ционирования</a:t>
            </a:r>
            <a:r>
              <a:rPr sz="1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системы управления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охраной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400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проведении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335">
              <a:lnSpc>
                <a:spcPct val="100000"/>
              </a:lnSpc>
              <a:spcBef>
                <a:spcPts val="905"/>
              </a:spcBef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расследования несчастного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случая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970" marR="5080" indent="1270">
              <a:lnSpc>
                <a:spcPts val="2550"/>
              </a:lnSpc>
              <a:spcBef>
                <a:spcPts val="180"/>
              </a:spcBef>
              <a:buClr>
                <a:srgbClr val="000000"/>
              </a:buClr>
              <a:buAutoNum type="romanUcPeriod" startAt="4"/>
              <a:tabLst>
                <a:tab pos="287655" algn="l"/>
              </a:tabLst>
            </a:pP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Заполнение</a:t>
            </a:r>
            <a:r>
              <a:rPr sz="1400" spc="3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расследовании 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группового несчастного случая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(тяжелого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несчастного случая,  несчастного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случая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смертельным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исходом)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sz="140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4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85420" indent="-168275">
              <a:lnSpc>
                <a:spcPct val="100000"/>
              </a:lnSpc>
              <a:spcBef>
                <a:spcPts val="670"/>
              </a:spcBef>
              <a:buClr>
                <a:srgbClr val="1A1A1A"/>
              </a:buClr>
              <a:buAutoNum type="romanUcPeriod" startAt="4"/>
              <a:tabLst>
                <a:tab pos="186055" algn="l"/>
              </a:tabLst>
            </a:pP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 err="1" smtClean="0">
                <a:latin typeface="Times New Roman" pitchFamily="18" charset="0"/>
                <a:cs typeface="Times New Roman" pitchFamily="18" charset="0"/>
              </a:rPr>
              <a:t>Меры</a:t>
            </a:r>
            <a:r>
              <a:rPr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инспекторского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реагирования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выявлении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нарушений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иных </a:t>
            </a:r>
            <a:r>
              <a:rPr sz="1400" spc="5" dirty="0" err="1"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sz="14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 err="1" smtClean="0"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5" dirty="0" err="1" smtClean="0">
                <a:latin typeface="Times New Roman" pitchFamily="18" charset="0"/>
                <a:cs typeface="Times New Roman" pitchFamily="18" charset="0"/>
              </a:rPr>
              <a:t>актов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содержащих </a:t>
            </a:r>
            <a:r>
              <a:rPr sz="1400" spc="50" dirty="0" err="1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5" dirty="0" err="1" smtClean="0">
                <a:latin typeface="Times New Roman" pitchFamily="18" charset="0"/>
                <a:cs typeface="Times New Roman" pitchFamily="18" charset="0"/>
              </a:rPr>
              <a:t>трудо</a:t>
            </a: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35" dirty="0" err="1" smtClean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sz="14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права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5390" y="1288245"/>
            <a:ext cx="9709785" cy="325986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305810">
              <a:lnSpc>
                <a:spcPct val="100000"/>
              </a:lnSpc>
              <a:spcBef>
                <a:spcPts val="940"/>
              </a:spcBef>
            </a:pPr>
            <a:r>
              <a:rPr sz="1600" b="1" spc="70" dirty="0">
                <a:solidFill>
                  <a:srgbClr val="0C69B8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sz="1600" b="1" spc="70" dirty="0">
                <a:solidFill>
                  <a:srgbClr val="1167C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sz="1600" b="1" spc="65" dirty="0">
                <a:solidFill>
                  <a:srgbClr val="0A69BF"/>
                </a:solidFill>
                <a:latin typeface="Times New Roman" pitchFamily="18" charset="0"/>
                <a:cs typeface="Times New Roman" pitchFamily="18" charset="0"/>
              </a:rPr>
              <a:t>охраной</a:t>
            </a:r>
            <a:r>
              <a:rPr sz="1600" b="1" spc="300" dirty="0">
                <a:solidFill>
                  <a:srgbClr val="0A6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5" dirty="0">
                <a:solidFill>
                  <a:srgbClr val="1360BA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14604" marR="272415" indent="635" algn="just">
              <a:spcBef>
                <a:spcPts val="805"/>
              </a:spcBef>
            </a:pPr>
            <a:r>
              <a:rPr sz="1300" dirty="0">
                <a:latin typeface="Times New Roman" pitchFamily="18" charset="0"/>
                <a:cs typeface="Times New Roman" pitchFamily="18" charset="0"/>
              </a:rPr>
              <a:t>Работодатель, исходя из специфики своей деятельности и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характеристи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объекта, обязан в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процедуры управления  </a:t>
            </a:r>
            <a:r>
              <a:rPr sz="1300" dirty="0" err="1">
                <a:latin typeface="Times New Roman" pitchFamily="18" charset="0"/>
                <a:cs typeface="Times New Roman" pitchFamily="18" charset="0"/>
              </a:rPr>
              <a:t>профессиональными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ами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системы управления охраной труда провести оценку профессиональных рисков, связанных с  возможным </a:t>
            </a:r>
            <a:r>
              <a:rPr sz="1300" dirty="0" err="1">
                <a:latin typeface="Times New Roman" pitchFamily="18" charset="0"/>
                <a:cs typeface="Times New Roman" pitchFamily="18" charset="0"/>
              </a:rPr>
              <a:t>падением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а с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высоты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классифииацией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высоте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5875" algn="just">
              <a:spcBef>
                <a:spcPts val="675"/>
              </a:spcBef>
            </a:pP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Необходимость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периодической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проверии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безопасных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методов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...., а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периодичность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соответствующей процедуры подготовки работников по охране труда CУOT.</a:t>
            </a:r>
          </a:p>
          <a:p>
            <a:pPr marL="16510" marR="5080" indent="-1270" algn="just">
              <a:spcBef>
                <a:spcPts val="570"/>
              </a:spcBef>
            </a:pPr>
            <a:r>
              <a:rPr sz="1300" dirty="0">
                <a:latin typeface="Times New Roman" pitchFamily="18" charset="0"/>
                <a:cs typeface="Times New Roman" pitchFamily="18" charset="0"/>
              </a:rPr>
              <a:t>Опросить исполнителей работ об их самочувствии в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процедур CУOT об организации и проведения наблюдения за  состоянием здоровья работников.</a:t>
            </a:r>
          </a:p>
          <a:p>
            <a:pPr marL="17780" algn="just">
              <a:spcBef>
                <a:spcPts val="755"/>
              </a:spcBef>
            </a:pPr>
            <a:r>
              <a:rPr sz="1300" dirty="0">
                <a:latin typeface="Times New Roman" pitchFamily="18" charset="0"/>
                <a:cs typeface="Times New Roman" pitchFamily="18" charset="0"/>
              </a:rPr>
              <a:t>Допустимые ограничения для входа и выполнения работ в 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должны соответствовать установленным в CУOT организации</a:t>
            </a:r>
          </a:p>
          <a:p>
            <a:pPr marL="16510" marR="26670" indent="7620" algn="just">
              <a:spcBef>
                <a:spcPts val="785"/>
              </a:spcBef>
            </a:pPr>
            <a:r>
              <a:rPr sz="1300" dirty="0" err="1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допуска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должна быть разработана и утверждена в </a:t>
            </a:r>
            <a:r>
              <a:rPr sz="1300" dirty="0" err="1">
                <a:latin typeface="Times New Roman" pitchFamily="18" charset="0"/>
                <a:cs typeface="Times New Roman" pitchFamily="18" charset="0"/>
              </a:rPr>
              <a:t>составе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фи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сирующей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документации системы управления  охраной труда.</a:t>
            </a:r>
          </a:p>
          <a:p>
            <a:pPr marL="12700" algn="just">
              <a:spcBef>
                <a:spcPts val="819"/>
              </a:spcBef>
            </a:pPr>
            <a:r>
              <a:rPr sz="1300" dirty="0">
                <a:latin typeface="Times New Roman" pitchFamily="18" charset="0"/>
                <a:cs typeface="Times New Roman" pitchFamily="18" charset="0"/>
              </a:rPr>
              <a:t>Прохождение работником стажировки отражается работодателем в локальных документах, определенных CУOT.</a:t>
            </a:r>
          </a:p>
          <a:p>
            <a:pPr marL="12700" algn="just">
              <a:spcBef>
                <a:spcPts val="869"/>
              </a:spcBef>
              <a:tabLst>
                <a:tab pos="1332230" algn="l"/>
                <a:tab pos="2354580" algn="l"/>
                <a:tab pos="3674745" algn="l"/>
                <a:tab pos="4556760" algn="l"/>
                <a:tab pos="6560820" algn="l"/>
                <a:tab pos="9596755" algn="l"/>
              </a:tabLst>
            </a:pP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Необходимость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стажировни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отдельных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атегорий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работнииов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....,   а 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таиже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	и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" y="4616450"/>
            <a:ext cx="9690735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42035" algn="l"/>
                <a:tab pos="2228215" algn="l"/>
                <a:tab pos="3267710" algn="l"/>
                <a:tab pos="4288790" algn="l"/>
                <a:tab pos="5466080" algn="l"/>
                <a:tab pos="5690235" algn="l"/>
                <a:tab pos="6372860" algn="l"/>
                <a:tab pos="7839709" algn="l"/>
                <a:tab pos="8830945" algn="l"/>
              </a:tabLst>
            </a:pPr>
            <a:r>
              <a:rPr sz="1300" spc="-15" dirty="0">
                <a:latin typeface="Times New Roman" pitchFamily="18" charset="0"/>
                <a:cs typeface="Times New Roman" pitchFamily="18" charset="0"/>
              </a:rPr>
              <a:t>назначение	</a:t>
            </a:r>
            <a:r>
              <a:rPr sz="1300" spc="-25" dirty="0">
                <a:latin typeface="Times New Roman" pitchFamily="18" charset="0"/>
                <a:cs typeface="Times New Roman" pitchFamily="18" charset="0"/>
              </a:rPr>
              <a:t>руководителя	стажировии	определяет	работодатель	</a:t>
            </a:r>
            <a:r>
              <a:rPr sz="1300" spc="50" dirty="0">
                <a:latin typeface="Times New Roman" pitchFamily="18" charset="0"/>
                <a:cs typeface="Times New Roman" pitchFamily="18" charset="0"/>
              </a:rPr>
              <a:t>в	</a:t>
            </a:r>
            <a:r>
              <a:rPr sz="1300" spc="-15" dirty="0">
                <a:latin typeface="Times New Roman" pitchFamily="18" charset="0"/>
                <a:cs typeface="Times New Roman" pitchFamily="18" charset="0"/>
              </a:rPr>
              <a:t>рамках	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соответствующей	</a:t>
            </a:r>
            <a:r>
              <a:rPr sz="1300" spc="-15" dirty="0">
                <a:latin typeface="Times New Roman" pitchFamily="18" charset="0"/>
                <a:cs typeface="Times New Roman" pitchFamily="18" charset="0"/>
              </a:rPr>
              <a:t>процедуры	</a:t>
            </a:r>
            <a:r>
              <a:rPr sz="1300" spc="-25" dirty="0">
                <a:latin typeface="Times New Roman" pitchFamily="18" charset="0"/>
                <a:cs typeface="Times New Roman" pitchFamily="18" charset="0"/>
              </a:rPr>
              <a:t>подготовки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069" y="4845051"/>
            <a:ext cx="9712960" cy="154401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spcBef>
                <a:spcPts val="700"/>
              </a:spcBef>
            </a:pP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охране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CУOT.</a:t>
            </a:r>
          </a:p>
          <a:p>
            <a:pPr marL="12700" marR="5080" indent="1270" algn="just">
              <a:lnSpc>
                <a:spcPct val="150000"/>
              </a:lnSpc>
              <a:spcBef>
                <a:spcPts val="630"/>
              </a:spcBef>
            </a:pP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разработки документированных процедур и </a:t>
            </a:r>
            <a:r>
              <a:rPr sz="1300" dirty="0" err="1">
                <a:latin typeface="Times New Roman" pitchFamily="18" charset="0"/>
                <a:cs typeface="Times New Roman" pitchFamily="18" charset="0"/>
              </a:rPr>
              <a:t>порядков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фyн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300" dirty="0" err="1" smtClean="0">
                <a:latin typeface="Times New Roman" pitchFamily="18" charset="0"/>
                <a:cs typeface="Times New Roman" pitchFamily="18" charset="0"/>
              </a:rPr>
              <a:t>циoниpoвaния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CУOT в части планирования и  реализации мероприятий по улучшению условий труда и организации работ по охране труда при работах в 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300" dirty="0">
                <a:latin typeface="Times New Roman" pitchFamily="18" charset="0"/>
                <a:cs typeface="Times New Roman" pitchFamily="18" charset="0"/>
              </a:rPr>
              <a:t>, включая  идентификацию опасностей и оценку </a:t>
            </a:r>
            <a:r>
              <a:rPr sz="1300" dirty="0" err="1">
                <a:latin typeface="Times New Roman" pitchFamily="18" charset="0"/>
                <a:cs typeface="Times New Roman" pitchFamily="18" charset="0"/>
              </a:rPr>
              <a:t>рисков</a:t>
            </a:r>
            <a:r>
              <a:rPr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1270" algn="just">
              <a:lnSpc>
                <a:spcPct val="100000"/>
              </a:lnSpc>
              <a:spcBef>
                <a:spcPts val="630"/>
              </a:spcBef>
            </a:pP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12900" y="991682"/>
            <a:ext cx="61524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600" b="1" spc="5" dirty="0">
                <a:solidFill>
                  <a:srgbClr val="0366BC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751" y="2559050"/>
            <a:ext cx="3098165" cy="17989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-20320" algn="ctr">
              <a:lnSpc>
                <a:spcPct val="103800"/>
              </a:lnSpc>
              <a:spcBef>
                <a:spcPts val="60"/>
              </a:spcBef>
            </a:pPr>
            <a:r>
              <a:rPr lang="ru-RU" sz="1400" b="1" spc="2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spc="2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sz="1400" b="1" spc="21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indent="-20320" algn="ctr">
              <a:lnSpc>
                <a:spcPct val="103800"/>
              </a:lnSpc>
              <a:spcBef>
                <a:spcPts val="60"/>
              </a:spcBef>
            </a:pPr>
            <a:r>
              <a:rPr sz="1400" b="1" spc="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400" b="1" spc="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внесении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изменений в  </a:t>
            </a:r>
            <a:r>
              <a:rPr sz="14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sz="14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Российской  </a:t>
            </a:r>
            <a:r>
              <a:rPr sz="14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14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совершенствования 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sz="14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предупреждения 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sz="14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травматизма </a:t>
            </a:r>
            <a:r>
              <a:rPr sz="1400" b="1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 профессиональной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заболеваемости"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9100" y="4616450"/>
            <a:ext cx="80391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solidFill>
                  <a:srgbClr val="0F0F0F"/>
                </a:solidFill>
                <a:latin typeface="Calibri"/>
                <a:cs typeface="Calibri"/>
              </a:rPr>
              <a:t>статья</a:t>
            </a:r>
            <a:r>
              <a:rPr sz="1350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latin typeface="Calibri"/>
                <a:cs typeface="Calibri"/>
              </a:rPr>
              <a:t>214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467" y="880190"/>
            <a:ext cx="6406833" cy="3834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1600" b="1" spc="1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0467" y="1416050"/>
            <a:ext cx="6483033" cy="89062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9525" algn="just">
              <a:lnSpc>
                <a:spcPct val="103699"/>
              </a:lnSpc>
              <a:spcBef>
                <a:spcPts val="65"/>
              </a:spcBef>
            </a:pPr>
            <a:r>
              <a:rPr lang="ru-RU" sz="1400" spc="20" dirty="0" smtClean="0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1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00" spc="4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spc="5" dirty="0" smtClean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1400" spc="45" dirty="0" smtClean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ru-RU" sz="1400" spc="15" dirty="0" smtClean="0">
                <a:solidFill>
                  <a:srgbClr val="24314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 err="1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безопасностью</a:t>
            </a:r>
            <a:r>
              <a:rPr sz="1400" spc="315" dirty="0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производства  </a:t>
            </a:r>
            <a:r>
              <a:rPr sz="1400" spc="5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sz="1400" spc="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приборов, </a:t>
            </a:r>
            <a:r>
              <a:rPr sz="1400" spc="5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устройств,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оборудования </a:t>
            </a:r>
            <a:r>
              <a:rPr sz="1400" spc="1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(или)  </a:t>
            </a:r>
            <a:r>
              <a:rPr sz="14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иомплексов </a:t>
            </a:r>
            <a:r>
              <a:rPr sz="1400" spc="10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(систем) приборов, </a:t>
            </a:r>
            <a:r>
              <a:rPr sz="1400" spc="1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sz="1400" spc="5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оборудования,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обеспечивающих  </a:t>
            </a:r>
            <a:r>
              <a:rPr sz="1400" spc="5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дистанционную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видео-, </a:t>
            </a:r>
            <a:r>
              <a:rPr sz="1400" spc="-5" dirty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аудио- </a:t>
            </a:r>
            <a:r>
              <a:rPr sz="1400" spc="30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1400" spc="15" dirty="0" err="1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иную</a:t>
            </a:r>
            <a:r>
              <a:rPr sz="1400" spc="1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фи</a:t>
            </a:r>
            <a:r>
              <a:rPr lang="ru-RU" sz="1400" spc="-5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5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сацию</a:t>
            </a:r>
            <a:r>
              <a:rPr sz="1400" spc="-5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sz="1400" spc="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sz="1400" spc="13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0467" y="2626881"/>
            <a:ext cx="6409690" cy="6616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635" algn="just">
              <a:lnSpc>
                <a:spcPct val="103699"/>
              </a:lnSpc>
              <a:spcBef>
                <a:spcPts val="65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разработ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и утверждение локальных </a:t>
            </a:r>
            <a:r>
              <a:rPr sz="1400" spc="5" dirty="0" err="1"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тов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учетом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мнения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выборного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первичной профсоюзной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иного 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уполномоченного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работниками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представительного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органа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6500" y="3702050"/>
            <a:ext cx="6420485" cy="112620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155"/>
              </a:spcBef>
            </a:pPr>
            <a:r>
              <a:rPr sz="1400" spc="10" dirty="0">
                <a:latin typeface="Times New Roman" pitchFamily="18" charset="0"/>
                <a:cs typeface="Times New Roman" pitchFamily="18" charset="0"/>
              </a:rPr>
              <a:t>ведение реестра (перечня)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нормативных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актов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400" spc="20" dirty="0" err="1"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эле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тронных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вычислительных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машин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баз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данных),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содержащих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400" spc="20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специфи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 err="1">
                <a:latin typeface="Times New Roman" pitchFamily="18" charset="0"/>
                <a:cs typeface="Times New Roman" pitchFamily="18" charset="0"/>
              </a:rPr>
              <a:t>доступ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400" spc="10" dirty="0" err="1">
                <a:latin typeface="Times New Roman" pitchFamily="18" charset="0"/>
                <a:cs typeface="Times New Roman" pitchFamily="18" charset="0"/>
              </a:rPr>
              <a:t>актуальным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реда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циям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нормативных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правовых  актов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0467" y="5073651"/>
            <a:ext cx="6415405" cy="111857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just">
              <a:lnSpc>
                <a:spcPct val="103299"/>
              </a:lnSpc>
              <a:spcBef>
                <a:spcPts val="70"/>
              </a:spcBef>
            </a:pPr>
            <a:r>
              <a:rPr sz="1400" spc="3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производстве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работ на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территории,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находящейся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контролем  другого  работодателя,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работодатель,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осуществляющий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производство работ,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обязан перед  началом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согласовать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работодателем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предотвращению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случаев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повреждения </a:t>
            </a:r>
            <a:r>
              <a:rPr sz="1400" spc="5" dirty="0" err="1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числе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работников сторонних организаций, производящих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территории.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362" y="1554776"/>
            <a:ext cx="3089538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b="1" spc="-1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299" y="2867304"/>
            <a:ext cx="4539601" cy="16315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5715" algn="ctr">
              <a:lnSpc>
                <a:spcPct val="107700"/>
              </a:lnSpc>
              <a:spcBef>
                <a:spcPts val="130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sz="14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sz="1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4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внесении  </a:t>
            </a:r>
            <a:r>
              <a:rPr sz="14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sz="1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sz="1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 </a:t>
            </a:r>
            <a:r>
              <a:rPr sz="1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совершенствования </a:t>
            </a:r>
            <a:r>
              <a:rPr sz="14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sz="14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предупреждения  </a:t>
            </a:r>
            <a:r>
              <a:rPr sz="1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sz="1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травматизма </a:t>
            </a:r>
            <a:r>
              <a:rPr sz="1400" b="1" spc="8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профессиональной  заболеваемости"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Arial"/>
              <a:cs typeface="Arial"/>
            </a:endParaRPr>
          </a:p>
          <a:p>
            <a:pPr marR="9525" algn="ctr">
              <a:lnSpc>
                <a:spcPct val="100000"/>
              </a:lnSpc>
            </a:pPr>
            <a:r>
              <a:rPr sz="1200" spc="-30" dirty="0">
                <a:solidFill>
                  <a:srgbClr val="0C0C0C"/>
                </a:solidFill>
                <a:latin typeface="Arial"/>
                <a:cs typeface="Arial"/>
              </a:rPr>
              <a:t>Статья</a:t>
            </a:r>
            <a:r>
              <a:rPr sz="1200" spc="9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1C1C1C"/>
                </a:solidFill>
                <a:latin typeface="Arial"/>
                <a:cs typeface="Arial"/>
              </a:rPr>
              <a:t>221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3050" y="1339850"/>
            <a:ext cx="3176450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b="1" spc="-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4300" y="1873250"/>
            <a:ext cx="5029200" cy="43435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335" marR="5080" indent="635" algn="just">
              <a:spcBef>
                <a:spcPts val="130"/>
              </a:spcBef>
              <a:tabLst>
                <a:tab pos="1159510" algn="l"/>
                <a:tab pos="2635250" algn="l"/>
                <a:tab pos="4026535" algn="l"/>
              </a:tabLst>
            </a:pPr>
            <a:r>
              <a:rPr sz="1400" b="1" u="sng" spc="3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Правила	</a:t>
            </a:r>
            <a:r>
              <a:rPr sz="1400" b="1" u="sng" spc="4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обеспечения	</a:t>
            </a:r>
            <a:r>
              <a:rPr sz="1400" b="1" u="sng" spc="6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работников	</a:t>
            </a:r>
            <a:r>
              <a:rPr sz="1400" b="1" u="sng" spc="45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3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sz="1400" b="1" u="sng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sz="1400" b="1" u="sng" spc="5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u="sng" spc="25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смывающими </a:t>
            </a:r>
            <a:r>
              <a:rPr sz="1400" b="1" u="sng" spc="-1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средствами, </a:t>
            </a:r>
            <a:r>
              <a:rPr sz="1400" b="1" u="sng" spc="-60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b="1" u="sng" spc="25" dirty="0">
                <a:uFill>
                  <a:solidFill>
                    <a:srgbClr val="484448"/>
                  </a:solidFill>
                </a:u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единые </a:t>
            </a:r>
            <a:r>
              <a:rPr sz="1400" b="1" u="sng" spc="-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Типовые </a:t>
            </a:r>
            <a:r>
              <a:rPr sz="1400" b="1" u="sng" spc="5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sz="14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выдачи</a:t>
            </a:r>
            <a:r>
              <a:rPr sz="1400" spc="3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средств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индивидуальной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смывающих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устанавливаются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федеральным 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органом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власти,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осуществляющим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sz="1400" spc="15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45" dirty="0" err="1" smtClean="0">
                <a:latin typeface="Times New Roman" pitchFamily="18" charset="0"/>
                <a:cs typeface="Times New Roman" pitchFamily="18" charset="0"/>
              </a:rPr>
              <a:t>выработ</a:t>
            </a:r>
            <a:r>
              <a:rPr lang="ru-RU" sz="1400" spc="-4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sz="1400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нормативно-правовому 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регулированию</a:t>
            </a:r>
            <a:r>
              <a:rPr sz="1400" spc="3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мнения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трехсторонней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комиссии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регулированию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социальнотрудовых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отношений.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marR="5080" indent="-2540" algn="just">
              <a:spcBef>
                <a:spcPts val="585"/>
              </a:spcBef>
            </a:pPr>
            <a:r>
              <a:rPr sz="1400" b="1" u="sng" spc="30" dirty="0" err="1" smtClean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sz="14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бесплатной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15" dirty="0" err="1" smtClean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выдачи</a:t>
            </a:r>
            <a:r>
              <a:rPr sz="1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 err="1" smtClean="0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смывающих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 err="1" smtClean="0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0" dirty="0" err="1" smtClean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sz="1400" b="1" u="sng" spc="-10" dirty="0" smtClean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20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работодателем</a:t>
            </a:r>
            <a:r>
              <a:rPr sz="1400" b="1" u="sng" spc="-2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1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u="sng" spc="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sz="1400" b="1" u="sng" spc="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10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единых</a:t>
            </a:r>
            <a:r>
              <a:rPr sz="1400" b="1" u="sng" spc="1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5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Типовых</a:t>
            </a:r>
            <a:r>
              <a:rPr sz="1400" b="1" u="sng" spc="-15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50" dirty="0" err="1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sz="1400" b="1" u="sng" spc="50" dirty="0" smtClean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выдачи</a:t>
            </a:r>
            <a:r>
              <a:rPr sz="1400" spc="-2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45" dirty="0" err="1" smtClean="0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индивидуальной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 err="1" smtClean="0"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смывающих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140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spc="-110" dirty="0" smtClean="0">
                <a:latin typeface="Times New Roman" pitchFamily="18" charset="0"/>
                <a:cs typeface="Times New Roman" pitchFamily="18" charset="0"/>
              </a:rPr>
              <a:t> учетом  результатов специальной оценки условий труда, результатов  оценки  профессиональных  рисков,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выборного </a:t>
            </a:r>
            <a:r>
              <a:rPr lang="ru-RU" sz="1400" spc="-35" dirty="0" smtClean="0"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первичной 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профсоюзной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иного 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уполномоченного 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представительного </a:t>
            </a:r>
            <a:r>
              <a:rPr lang="ru-RU" sz="1400" spc="-35" dirty="0" smtClean="0"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работников  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наличии).</a:t>
            </a:r>
          </a:p>
          <a:p>
            <a:pPr marL="14604" marR="5080" indent="-2540" algn="just">
              <a:spcBef>
                <a:spcPts val="585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4604" marR="5080" indent="-2540" algn="just">
              <a:lnSpc>
                <a:spcPct val="109000"/>
              </a:lnSpc>
              <a:spcBef>
                <a:spcPts val="585"/>
              </a:spcBef>
            </a:pP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5900" y="958850"/>
            <a:ext cx="411924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300" spc="75" dirty="0">
                <a:solidFill>
                  <a:srgbClr val="0554BA"/>
                </a:solidFill>
              </a:rPr>
              <a:t>«РЕГУЛЯТОРНАЯ</a:t>
            </a:r>
            <a:r>
              <a:rPr sz="2300" spc="260" dirty="0">
                <a:solidFill>
                  <a:srgbClr val="0554BA"/>
                </a:solidFill>
              </a:rPr>
              <a:t> </a:t>
            </a:r>
            <a:r>
              <a:rPr sz="2300" spc="90" dirty="0">
                <a:solidFill>
                  <a:srgbClr val="0050B1"/>
                </a:solidFill>
              </a:rPr>
              <a:t>ГИЛЬОТИНА»</a:t>
            </a:r>
            <a:endParaRPr sz="2300" dirty="0"/>
          </a:p>
        </p:txBody>
      </p:sp>
      <p:sp>
        <p:nvSpPr>
          <p:cNvPr id="4" name="object 4"/>
          <p:cNvSpPr txBox="1"/>
          <p:nvPr/>
        </p:nvSpPr>
        <p:spPr>
          <a:xfrm>
            <a:off x="850900" y="1644650"/>
            <a:ext cx="8822508" cy="400289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60"/>
              </a:spcBef>
            </a:pP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sz="1400" b="1" spc="-25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«регуляторной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гильотины» </a:t>
            </a:r>
            <a:r>
              <a:rPr sz="1400" b="1" spc="-15" dirty="0" err="1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b="1" spc="-15" dirty="0" err="1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b="1" spc="-15" dirty="0" err="1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воляет</a:t>
            </a:r>
            <a:r>
              <a:rPr sz="1400" b="1" spc="-15" dirty="0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3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исключить </a:t>
            </a:r>
            <a:r>
              <a:rPr sz="1400" b="1" spc="-25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spc="-25" dirty="0" err="1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b="1" spc="-25" dirty="0" err="1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быточное</a:t>
            </a:r>
            <a:r>
              <a:rPr sz="1400" b="1" spc="-25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2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неэффентивное</a:t>
            </a:r>
            <a:r>
              <a:rPr sz="1400" b="1" spc="75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регулирование.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9050">
              <a:lnSpc>
                <a:spcPct val="100000"/>
              </a:lnSpc>
              <a:spcBef>
                <a:spcPts val="570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регулирование,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не обосновано </a:t>
            </a:r>
            <a:r>
              <a:rPr sz="1400" b="1" spc="2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законное </a:t>
            </a:r>
            <a:r>
              <a:rPr sz="1400" b="1" spc="65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необходимое </a:t>
            </a:r>
            <a:r>
              <a:rPr sz="1400" b="1" spc="35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рыночной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экономике, должно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14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отменено.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22860" marR="15875" indent="-6985">
              <a:lnSpc>
                <a:spcPts val="2580"/>
              </a:lnSpc>
              <a:spcBef>
                <a:spcPts val="160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регулирование,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является законным 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необходимым, </a:t>
            </a:r>
            <a:r>
              <a:rPr sz="1400" b="1" spc="1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благоприятным </a:t>
            </a:r>
            <a:r>
              <a:rPr sz="1400" b="1" spc="2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бизнеса,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должно 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sz="1400" b="1"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упрощено.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970" marR="6985">
              <a:lnSpc>
                <a:spcPct val="151900"/>
              </a:lnSpc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13.01.2020</a:t>
            </a:r>
            <a:r>
              <a:rPr sz="1400"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признании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утратившими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400" spc="-25" dirty="0" err="1">
                <a:latin typeface="Times New Roman" pitchFamily="18" charset="0"/>
                <a:cs typeface="Times New Roman" pitchFamily="18" charset="0"/>
              </a:rPr>
              <a:t>некоторых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4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тов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Российс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их отдельных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положений»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970">
              <a:lnSpc>
                <a:spcPct val="100000"/>
              </a:lnSpc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sz="1400" spc="-15" dirty="0" err="1">
                <a:latin typeface="Times New Roman" pitchFamily="18" charset="0"/>
                <a:cs typeface="Times New Roman" pitchFamily="18" charset="0"/>
              </a:rPr>
              <a:t>отмененных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4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тов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тысяч.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780" marR="15240" indent="-4445">
              <a:lnSpc>
                <a:spcPct val="151900"/>
              </a:lnSpc>
              <a:tabLst>
                <a:tab pos="7922259" algn="l"/>
              </a:tabLst>
            </a:pPr>
            <a:r>
              <a:rPr sz="1400" spc="-15" dirty="0">
                <a:latin typeface="Times New Roman" pitchFamily="18" charset="0"/>
                <a:cs typeface="Times New Roman" pitchFamily="18" charset="0"/>
              </a:rPr>
              <a:t>Введении  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действие   новых 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норм,   </a:t>
            </a:r>
            <a:r>
              <a:rPr sz="1400" spc="-30" dirty="0" err="1">
                <a:latin typeface="Times New Roman" pitchFamily="18" charset="0"/>
                <a:cs typeface="Times New Roman" pitchFamily="18" charset="0"/>
              </a:rPr>
              <a:t>содержащих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туализированные</a:t>
            </a:r>
            <a:r>
              <a:rPr sz="1400" spc="2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требования, 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разработанные</a:t>
            </a:r>
            <a:r>
              <a:rPr lang="ru-RU" sz="1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25" dirty="0" err="1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риск-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ориентированного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подхода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современного уровня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технологического </a:t>
            </a:r>
            <a:r>
              <a:rPr sz="1400" spc="-25" dirty="0" err="1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 smtClean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сферах.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700" y="882650"/>
            <a:ext cx="61077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8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делаем?!</a:t>
            </a:r>
            <a:endParaRPr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528" y="1908284"/>
            <a:ext cx="9432925" cy="4991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25"/>
              </a:spcBef>
              <a:tabLst>
                <a:tab pos="319405" algn="l"/>
              </a:tabLst>
            </a:pPr>
            <a:r>
              <a:rPr sz="1400" spc="3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"Трудовой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Федерации"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30.12.2001 </a:t>
            </a:r>
            <a:r>
              <a:rPr sz="1400" b="1" spc="10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b="1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197-ФЗ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Статья 212.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Обязанности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обеспечению безопасных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охраны</a:t>
            </a:r>
            <a:r>
              <a:rPr sz="14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труда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22860">
              <a:lnSpc>
                <a:spcPct val="100000"/>
              </a:lnSpc>
              <a:spcBef>
                <a:spcPts val="1100"/>
              </a:spcBef>
            </a:pPr>
            <a:r>
              <a:rPr sz="1400" spc="-10" dirty="0"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обеспечить:</a:t>
            </a:r>
          </a:p>
          <a:p>
            <a:pPr marL="20955">
              <a:lnSpc>
                <a:spcPct val="100000"/>
              </a:lnSpc>
              <a:spcBef>
                <a:spcPts val="103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наличие комплекта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нормативных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содержащих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соответствии со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специфиной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780">
              <a:lnSpc>
                <a:spcPct val="100000"/>
              </a:lnSpc>
              <a:spcBef>
                <a:spcPts val="985"/>
              </a:spcBef>
            </a:pP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Разрабатываем 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утверждаем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7780">
              <a:lnSpc>
                <a:spcPct val="100000"/>
              </a:lnSpc>
              <a:spcBef>
                <a:spcPts val="1135"/>
              </a:spcBef>
            </a:pP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(реестр) </a:t>
            </a:r>
            <a:r>
              <a:rPr sz="1400" b="1" spc="50" dirty="0">
                <a:latin typeface="Times New Roman" pitchFamily="18" charset="0"/>
                <a:cs typeface="Times New Roman" pitchFamily="18" charset="0"/>
              </a:rPr>
              <a:t>HПA, 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содержащих </a:t>
            </a: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спецификой 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400" b="1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72720" indent="-160655">
              <a:lnSpc>
                <a:spcPct val="100000"/>
              </a:lnSpc>
              <a:spcBef>
                <a:spcPts val="1030"/>
              </a:spcBef>
              <a:buClr>
                <a:srgbClr val="000000"/>
              </a:buClr>
              <a:buChar char="•"/>
              <a:tabLst>
                <a:tab pos="173355" algn="l"/>
              </a:tabLst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требования охраны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труда;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2720" indent="-160655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Char char="•"/>
              <a:tabLst>
                <a:tab pos="173355" algn="l"/>
              </a:tabLst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требования пожарной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безопасности;</a:t>
            </a:r>
          </a:p>
          <a:p>
            <a:pPr marL="175895" indent="-163830">
              <a:lnSpc>
                <a:spcPct val="100000"/>
              </a:lnSpc>
              <a:spcBef>
                <a:spcPts val="1085"/>
              </a:spcBef>
              <a:buClr>
                <a:srgbClr val="010016"/>
              </a:buClr>
              <a:buChar char="•"/>
              <a:tabLst>
                <a:tab pos="176530" algn="l"/>
                <a:tab pos="117792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требования	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...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9685">
              <a:lnSpc>
                <a:spcPct val="100000"/>
              </a:lnSpc>
              <a:spcBef>
                <a:spcPts val="830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Далее -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определяем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какие изменения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HПA коснулись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1400" b="1" spc="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(предприятия)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72085" indent="-160020">
              <a:lnSpc>
                <a:spcPct val="100000"/>
              </a:lnSpc>
              <a:spcBef>
                <a:spcPts val="1095"/>
              </a:spcBef>
              <a:buClr>
                <a:srgbClr val="000000"/>
              </a:buClr>
              <a:buChar char="•"/>
              <a:tabLst>
                <a:tab pos="172720" algn="l"/>
              </a:tabLst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организуем необходимые обучения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spc="-20" dirty="0" err="1">
                <a:latin typeface="Times New Roman" pitchFamily="18" charset="0"/>
                <a:cs typeface="Times New Roman" pitchFamily="18" charset="0"/>
              </a:rPr>
              <a:t>внеочередной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ТОТ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разрезе</a:t>
            </a:r>
            <a:r>
              <a:rPr sz="140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изменений);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2085" indent="-160020">
              <a:lnSpc>
                <a:spcPct val="100000"/>
              </a:lnSpc>
              <a:spcBef>
                <a:spcPts val="1025"/>
              </a:spcBef>
              <a:buChar char="•"/>
              <a:tabLst>
                <a:tab pos="172720" algn="l"/>
              </a:tabLst>
            </a:pPr>
            <a:r>
              <a:rPr sz="1400" spc="-30" dirty="0">
                <a:latin typeface="Times New Roman" pitchFamily="18" charset="0"/>
                <a:cs typeface="Times New Roman" pitchFamily="18" charset="0"/>
              </a:rPr>
              <a:t>определяем </a:t>
            </a:r>
            <a:r>
              <a:rPr sz="1400" spc="-15" dirty="0" err="1"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spc="-45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45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внесения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изменений, отмены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или разработки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новых;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70180" indent="-158115">
              <a:lnSpc>
                <a:spcPct val="100000"/>
              </a:lnSpc>
              <a:spcBef>
                <a:spcPts val="1075"/>
              </a:spcBef>
              <a:buClr>
                <a:srgbClr val="000000"/>
              </a:buClr>
              <a:buChar char="•"/>
              <a:tabLst>
                <a:tab pos="170815" algn="l"/>
              </a:tabLst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распределяем обязанности </a:t>
            </a:r>
            <a:r>
              <a:rPr sz="1400" spc="-484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закрепляем ответственных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сро</a:t>
            </a:r>
            <a:r>
              <a:rPr lang="ru-RU" sz="1400" spc="-4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sz="1400" spc="-10" dirty="0" err="1">
                <a:latin typeface="Times New Roman" pitchFamily="18" charset="0"/>
                <a:cs typeface="Times New Roman" pitchFamily="18" charset="0"/>
              </a:rPr>
              <a:t>распорядительным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актом</a:t>
            </a:r>
            <a:endParaRPr lang="ru-RU" sz="1400" spc="-25" dirty="0" smtClean="0">
              <a:latin typeface="Times New Roman" pitchFamily="18" charset="0"/>
              <a:cs typeface="Times New Roman" pitchFamily="18" charset="0"/>
            </a:endParaRPr>
          </a:p>
          <a:p>
            <a:pPr marL="170180" indent="-158115">
              <a:lnSpc>
                <a:spcPct val="100000"/>
              </a:lnSpc>
              <a:spcBef>
                <a:spcPts val="1075"/>
              </a:spcBef>
              <a:buClr>
                <a:srgbClr val="000000"/>
              </a:buClr>
              <a:tabLst>
                <a:tab pos="170815" algn="l"/>
              </a:tabLst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2900" y="50165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5" dirty="0" smtClean="0">
                <a:solidFill>
                  <a:srgbClr val="0350B5"/>
                </a:solidFill>
                <a:latin typeface="Times New Roman" pitchFamily="18" charset="0"/>
                <a:cs typeface="Times New Roman" pitchFamily="18" charset="0"/>
              </a:rPr>
              <a:t>ПОТ </a:t>
            </a:r>
            <a:r>
              <a:rPr lang="ru-RU" sz="24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вступили</a:t>
            </a:r>
            <a:r>
              <a:rPr lang="ru-RU" sz="28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 в силу с 1 января </a:t>
            </a:r>
            <a:r>
              <a:rPr lang="ru-RU" sz="2800" b="1" spc="180" dirty="0" smtClean="0">
                <a:solidFill>
                  <a:srgbClr val="0054B6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6100" y="1339851"/>
          <a:ext cx="9220199" cy="578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4013675"/>
                <a:gridCol w="2520474"/>
                <a:gridCol w="2305050"/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утвержден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работе на высоте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16.11.2020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782н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погрузочно-разгрузочных работах и размещении грузов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28.10.2020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753н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работе с инструментом и приспособлениями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27.11.2020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835н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эксплуатации промышленного транспорта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18.11.2020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814н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жилищно-коммунальном хозяйстве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29.10.2020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758н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проведении работ в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метрополитене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13.10.2020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721н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сентября 2021 г. по 1 сентября 2026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эксплуатации электроустановок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15.12.2020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903н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выполнении электросварочных и газосварочных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884н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хранении, транспортировании и реализации нефтепродуктов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16.12.2020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915н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425450"/>
            <a:ext cx="9818859" cy="533400"/>
          </a:xfrm>
        </p:spPr>
        <p:txBody>
          <a:bodyPr/>
          <a:lstStyle/>
          <a:p>
            <a:pPr algn="ctr"/>
            <a:r>
              <a:rPr lang="ru-RU" sz="2400" b="1" spc="-55" dirty="0" smtClean="0">
                <a:solidFill>
                  <a:srgbClr val="0350B5"/>
                </a:solidFill>
                <a:latin typeface="Times New Roman" pitchFamily="18" charset="0"/>
                <a:cs typeface="Times New Roman" pitchFamily="18" charset="0"/>
              </a:rPr>
              <a:t>ПОТ </a:t>
            </a:r>
            <a:r>
              <a:rPr lang="ru-RU" sz="24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вступили в силу с 1 января </a:t>
            </a:r>
            <a:r>
              <a:rPr lang="ru-RU" sz="2400" b="1" spc="180" dirty="0" smtClean="0">
                <a:solidFill>
                  <a:srgbClr val="0054B6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300" y="912910"/>
          <a:ext cx="9601201" cy="645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/>
                <a:gridCol w="4340352"/>
                <a:gridCol w="2438400"/>
                <a:gridCol w="2438401"/>
              </a:tblGrid>
              <a:tr h="48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утвержден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2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морских и речных портах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15.06.2020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343н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6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на морских судах и судах внутреннего водного транспорта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886н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и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6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медицинских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организациях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18.12.2020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928н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6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проведении водолазных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17.12.2020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922н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79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выполнении работ в театрах, концертных залах, цирках, </a:t>
                      </a:r>
                      <a:r>
                        <a:rPr lang="ru-RU" sz="1400" dirty="0" err="1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зоотеатрах</a:t>
                      </a: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зоопарках и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океанариумах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16.12.2020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914н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99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работе в ограниченных и замкнутых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пространствах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15.12.2020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902н</a:t>
                      </a: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</a:t>
                      </a: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497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обработке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887н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79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лесозаготовительном, деревообрабатывающем производствах и при выполнении лесохозяйственных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23.09.2020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644н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07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эксплуатации объектов теплоснабжения и </a:t>
                      </a:r>
                      <a:r>
                        <a:rPr lang="ru-RU" sz="1400" dirty="0" err="1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теплопотребляющих</a:t>
                      </a: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установок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17.12.2020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924н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3300" y="5016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55" dirty="0" smtClean="0">
                <a:solidFill>
                  <a:srgbClr val="0350B5"/>
                </a:solidFill>
                <a:latin typeface="Times New Roman" pitchFamily="18" charset="0"/>
                <a:cs typeface="Times New Roman" pitchFamily="18" charset="0"/>
              </a:rPr>
              <a:t>ПОТ </a:t>
            </a:r>
            <a:r>
              <a:rPr lang="ru-RU" sz="24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вступили в силу с 1 января </a:t>
            </a:r>
            <a:r>
              <a:rPr lang="ru-RU" sz="2400" b="1" spc="180" dirty="0" smtClean="0">
                <a:solidFill>
                  <a:srgbClr val="0054B6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2300" y="1035050"/>
          <a:ext cx="9220199" cy="580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191000"/>
                <a:gridCol w="2362200"/>
                <a:gridCol w="2209799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утвержден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выполнении окрасочных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02.12.2020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849н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производстве отдельных видов пищевой продукции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07.12.2020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866н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подразделениях пожарной охраны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881н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производстве дорожных строительных и ремонтно-строительных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882н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строительстве, реконструкции и ремонте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11.12.2020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883н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использовании отдельных видов химических веществ и материалов, при химической чистке, стирке, обеззараживании и дезактивации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834н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сельском хозяйстве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27.10.2020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746н</a:t>
                      </a: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4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осуществлении охраны (защиты) объектов и (или) имущества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19.11.2020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815н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3900" y="27305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55" dirty="0" smtClean="0">
                <a:solidFill>
                  <a:srgbClr val="0350B5"/>
                </a:solidFill>
                <a:latin typeface="Times New Roman" pitchFamily="18" charset="0"/>
                <a:cs typeface="Times New Roman" pitchFamily="18" charset="0"/>
              </a:rPr>
              <a:t>ПОТ </a:t>
            </a:r>
            <a:r>
              <a:rPr lang="ru-RU" sz="24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вступили в силу с 1 января </a:t>
            </a:r>
            <a:r>
              <a:rPr lang="ru-RU" sz="2400" b="1" spc="180" dirty="0" smtClean="0">
                <a:solidFill>
                  <a:srgbClr val="0054B6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300" y="1035050"/>
          <a:ext cx="9829799" cy="568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90"/>
                <a:gridCol w="4279042"/>
                <a:gridCol w="2687117"/>
                <a:gridCol w="2457450"/>
              </a:tblGrid>
              <a:tr h="55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утвержден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в целлюлозно-бумажной и лесохимической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промышленности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04.12.2020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859н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выполнении работ на объектах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связи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07.12.2020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867н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строительстве, реконструкции, ремонте и содержании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мостов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09.12.2020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872н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на автомобильном транспорте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09.12.2020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871н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цемента Правила по охране труда при производстве цемента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16.11.2020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781н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780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проведении работ в лёгкой промышленности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16.11.2020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780н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нанесении металлопокрытий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12.11.2020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776н</a:t>
                      </a: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размещении, монтаже, техническом обслуживании и ремонте технологического оборудования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27.11.2020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833н</a:t>
                      </a: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270" y="577851"/>
            <a:ext cx="9818859" cy="738664"/>
          </a:xfrm>
        </p:spPr>
        <p:txBody>
          <a:bodyPr/>
          <a:lstStyle/>
          <a:p>
            <a:pPr algn="ctr"/>
            <a:r>
              <a:rPr lang="ru-RU" sz="2400" b="1" spc="-55" dirty="0" smtClean="0">
                <a:solidFill>
                  <a:srgbClr val="0350B5"/>
                </a:solidFill>
                <a:latin typeface="Times New Roman" pitchFamily="18" charset="0"/>
                <a:cs typeface="Times New Roman" pitchFamily="18" charset="0"/>
              </a:rPr>
              <a:t>ПОТ </a:t>
            </a:r>
            <a:r>
              <a:rPr lang="ru-RU" sz="2400" b="1" spc="-25" dirty="0" smtClean="0">
                <a:solidFill>
                  <a:srgbClr val="0052BD"/>
                </a:solidFill>
                <a:latin typeface="Times New Roman" pitchFamily="18" charset="0"/>
                <a:cs typeface="Times New Roman" pitchFamily="18" charset="0"/>
              </a:rPr>
              <a:t>вступили в силу с 1 января </a:t>
            </a:r>
            <a:r>
              <a:rPr lang="ru-RU" sz="2400" b="1" spc="180" dirty="0" smtClean="0">
                <a:solidFill>
                  <a:srgbClr val="0054B6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endParaRPr 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301" y="1187450"/>
          <a:ext cx="9753600" cy="479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41"/>
                <a:gridCol w="4511564"/>
                <a:gridCol w="2570717"/>
                <a:gridCol w="2268278"/>
              </a:tblGrid>
              <a:tr h="40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 утвержден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добыче (вылове), переработке водных биоресурсов и производстве отдельных видов продукции из водных биоресурсов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04.12.2020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858н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эксплуатации объектов инфраструктуры железнодорожного </a:t>
                      </a:r>
                      <a:r>
                        <a:rPr lang="ru-RU" sz="14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25.09.2020 № </a:t>
                      </a:r>
                      <a:r>
                        <a:rPr lang="ru-RU" sz="120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652н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осуществлении грузопассажирских перевозок на железнодорожном транспорте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27.11.2020 № </a:t>
                      </a:r>
                      <a:r>
                        <a:rPr lang="ru-RU" sz="1200" dirty="0" smtClean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836н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новые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при проведении полиграфических работ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27.11.2020 № </a:t>
                      </a:r>
                      <a:r>
                        <a:rPr lang="ru-RU" sz="1200" dirty="0" smtClean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832н</a:t>
                      </a:r>
                      <a:r>
                        <a:rPr lang="ru-RU" sz="1200" dirty="0" smtClean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57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по охране труда на городском электрическом транспорте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09.12.2020 № </a:t>
                      </a:r>
                      <a:r>
                        <a:rPr lang="ru-RU" sz="1200" dirty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875н</a:t>
                      </a: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  <a:tr h="780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по охране труда при производстве строительных материалов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новые</a:t>
                      </a:r>
                      <a:endParaRPr lang="ru-RU" sz="1400" b="0" i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Минтруда России от </a:t>
                      </a:r>
                      <a:r>
                        <a:rPr lang="ru-RU" sz="1200" dirty="0" smtClean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15.12.2020 </a:t>
                      </a: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 </a:t>
                      </a:r>
                      <a:r>
                        <a:rPr lang="ru-RU" sz="1200" dirty="0" smtClean="0">
                          <a:solidFill>
                            <a:srgbClr val="006F9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901н</a:t>
                      </a: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635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 января 2021 г. по 31 декабря 2025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730250"/>
            <a:ext cx="64920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solidFill>
                  <a:srgbClr val="0050B6"/>
                </a:solidFill>
                <a:latin typeface="Times New Roman" pitchFamily="18" charset="0"/>
                <a:cs typeface="Times New Roman" pitchFamily="18" charset="0"/>
              </a:rPr>
              <a:t>Внеплановая проверка </a:t>
            </a:r>
            <a:r>
              <a:rPr sz="2700" b="1" spc="-20" dirty="0" err="1">
                <a:solidFill>
                  <a:srgbClr val="084FB5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700" b="1" spc="335" dirty="0">
                <a:solidFill>
                  <a:srgbClr val="084F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spc="-65" dirty="0" smtClean="0">
                <a:solidFill>
                  <a:srgbClr val="014FB5"/>
                </a:solidFill>
                <a:latin typeface="Times New Roman" pitchFamily="18" charset="0"/>
                <a:cs typeface="Times New Roman" pitchFamily="18" charset="0"/>
              </a:rPr>
              <a:t>требований охраны труда</a:t>
            </a:r>
            <a:endParaRPr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1873250"/>
            <a:ext cx="9432925" cy="36850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Обучаем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учебном центре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членов комиссий по проверке </a:t>
            </a:r>
            <a:r>
              <a:rPr sz="1400" b="1" dirty="0" err="1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требований охраны труда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 marL="19685" marR="398780" indent="-1270">
              <a:lnSpc>
                <a:spcPts val="1670"/>
              </a:lnSpc>
              <a:spcBef>
                <a:spcPts val="113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Постановление Минтруда России, Минобразования России от 13.01.2003 N 1/29 "Об утверждении Порядка обучения по  охране труда и проверни знаний требований охраны труда работнииов организаций»</a:t>
            </a:r>
          </a:p>
          <a:p>
            <a:pPr marL="13970" marR="314960" indent="7620">
              <a:lnSpc>
                <a:spcPts val="1639"/>
              </a:lnSpc>
              <a:spcBef>
                <a:spcPts val="110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3.3. Внеочередная проверка знаний требований охраны труда работников организаций независимо от срока проведения  предыдущей пpoвepии проводится:</a:t>
            </a:r>
          </a:p>
          <a:p>
            <a:pPr marL="14604" marR="687705" indent="-635">
              <a:lnSpc>
                <a:spcPct val="102499"/>
              </a:lnSpc>
              <a:spcBef>
                <a:spcPts val="101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введении новых или внесении изменений и дополнений в действующие законодательные и иные нормативные  правовые акты, содержащие требования охраны труда. При этом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знаний только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онодательных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 нормативных правовых актов;</a:t>
            </a:r>
          </a:p>
          <a:p>
            <a:pPr marL="19050" algn="just">
              <a:lnSpc>
                <a:spcPts val="1675"/>
              </a:lnSpc>
              <a:spcBef>
                <a:spcPts val="111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Объем и порядок процедуры внеочередной проверки знаний требований охраны труда  определяются стороной,</a:t>
            </a:r>
          </a:p>
          <a:p>
            <a:pPr marL="14604" algn="just">
              <a:lnSpc>
                <a:spcPts val="1614"/>
              </a:lnSpc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инициирующей ее проведение.</a:t>
            </a:r>
          </a:p>
          <a:p>
            <a:pPr marL="12700" marR="7163434" algn="just">
              <a:lnSpc>
                <a:spcPct val="162400"/>
              </a:lnSpc>
              <a:spcBef>
                <a:spcPts val="60"/>
              </a:spcBef>
            </a:pPr>
            <a:r>
              <a:rPr sz="1250" b="1" spc="5" dirty="0" err="1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250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50" b="1" spc="10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250" b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50" b="1" spc="-5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1250" b="1" spc="-5" dirty="0">
                <a:latin typeface="Times New Roman" pitchFamily="18" charset="0"/>
                <a:cs typeface="Times New Roman" pitchFamily="18" charset="0"/>
              </a:rPr>
              <a:t>......  </a:t>
            </a:r>
            <a:endParaRPr lang="ru-RU" sz="125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7163434" algn="just">
              <a:lnSpc>
                <a:spcPct val="162400"/>
              </a:lnSpc>
              <a:spcBef>
                <a:spcPts val="60"/>
              </a:spcBef>
            </a:pPr>
            <a:r>
              <a:rPr sz="1250" b="1" spc="15" dirty="0" err="1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sz="1250" b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50" b="1" spc="-10" dirty="0">
                <a:latin typeface="Times New Roman" pitchFamily="18" charset="0"/>
                <a:cs typeface="Times New Roman" pitchFamily="18" charset="0"/>
              </a:rPr>
              <a:t>обучения................  </a:t>
            </a:r>
            <a:endParaRPr lang="ru-RU" sz="1250" b="1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7163434" algn="just">
              <a:lnSpc>
                <a:spcPct val="162400"/>
              </a:lnSpc>
              <a:spcBef>
                <a:spcPts val="60"/>
              </a:spcBef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sz="1250" b="1" dirty="0" err="1" smtClean="0">
                <a:latin typeface="Times New Roman" pitchFamily="18" charset="0"/>
                <a:cs typeface="Times New Roman" pitchFamily="18" charset="0"/>
              </a:rPr>
              <a:t>обучает</a:t>
            </a:r>
            <a:r>
              <a:rPr sz="1250" b="1" dirty="0">
                <a:latin typeface="Times New Roman" pitchFamily="18" charset="0"/>
                <a:cs typeface="Times New Roman" pitchFamily="18" charset="0"/>
              </a:rPr>
              <a:t>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0222" y="5308154"/>
            <a:ext cx="4611370" cy="0"/>
          </a:xfrm>
          <a:custGeom>
            <a:avLst/>
            <a:gdLst/>
            <a:ahLst/>
            <a:cxnLst/>
            <a:rect l="l" t="t" r="r" b="b"/>
            <a:pathLst>
              <a:path w="4611370">
                <a:moveTo>
                  <a:pt x="0" y="0"/>
                </a:moveTo>
                <a:lnTo>
                  <a:pt x="4610992" y="0"/>
                </a:lnTo>
              </a:path>
            </a:pathLst>
          </a:custGeom>
          <a:ln w="8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1064" y="2346938"/>
            <a:ext cx="4437380" cy="0"/>
          </a:xfrm>
          <a:custGeom>
            <a:avLst/>
            <a:gdLst/>
            <a:ahLst/>
            <a:cxnLst/>
            <a:rect l="l" t="t" r="r" b="b"/>
            <a:pathLst>
              <a:path w="4437380">
                <a:moveTo>
                  <a:pt x="0" y="0"/>
                </a:moveTo>
                <a:lnTo>
                  <a:pt x="4437331" y="0"/>
                </a:lnTo>
              </a:path>
            </a:pathLst>
          </a:custGeom>
          <a:ln w="14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36700" y="654050"/>
            <a:ext cx="75438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110" dirty="0">
                <a:solidFill>
                  <a:srgbClr val="0050B6"/>
                </a:solidFill>
                <a:latin typeface="Times New Roman" pitchFamily="18" charset="0"/>
                <a:cs typeface="Times New Roman" pitchFamily="18" charset="0"/>
              </a:rPr>
              <a:t>Внеплановая </a:t>
            </a:r>
            <a:r>
              <a:rPr sz="2400" b="1" spc="120" dirty="0" err="1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sz="2400" b="1" spc="120" dirty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20" dirty="0" smtClean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120" dirty="0" smtClean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spc="120" dirty="0" err="1" smtClean="0">
                <a:solidFill>
                  <a:srgbClr val="0352B5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400" b="1" spc="20" dirty="0" smtClean="0">
                <a:solidFill>
                  <a:srgbClr val="0352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65" dirty="0" smtClean="0">
                <a:solidFill>
                  <a:srgbClr val="014FB5"/>
                </a:solidFill>
                <a:latin typeface="Times New Roman" pitchFamily="18" charset="0"/>
                <a:cs typeface="Times New Roman" pitchFamily="18" charset="0"/>
              </a:rPr>
              <a:t>требований охраны труда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67850" y="2087042"/>
            <a:ext cx="4013835" cy="33314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4445" algn="just">
              <a:lnSpc>
                <a:spcPct val="153000"/>
              </a:lnSpc>
              <a:spcBef>
                <a:spcPts val="2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Учитывая изложенное, а также в связи с  поступающими обращениями, с целью исключения  противоречий при правоприменении норм  информируем о том, что </a:t>
            </a:r>
            <a:r>
              <a:rPr sz="1400" b="1" u="sng" dirty="0">
                <a:uFill>
                  <a:solidFill>
                    <a:srgbClr val="575757"/>
                  </a:solidFill>
                </a:uFill>
                <a:latin typeface="Times New Roman" pitchFamily="18" charset="0"/>
                <a:cs typeface="Times New Roman" pitchFamily="18" charset="0"/>
              </a:rPr>
              <a:t>вследствие вступления в </a:t>
            </a:r>
            <a:r>
              <a:rPr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силу новых  правил </a:t>
            </a:r>
            <a:r>
              <a:rPr sz="1400" b="1" u="sng" dirty="0" err="1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b="1" u="sng" dirty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 smtClean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охран</a:t>
            </a:r>
            <a:r>
              <a:rPr lang="ru-RU" sz="1400" b="1" u="sng" dirty="0" smtClean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dirty="0" smtClean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400" b="1" u="sng" dirty="0">
                <a:uFill>
                  <a:solidFill>
                    <a:srgbClr val="2F2F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работодат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sz="1400" b="1" u="sng" dirty="0" err="1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ортнизо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редная</a:t>
            </a:r>
            <a:r>
              <a:rPr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проверка знаний </a:t>
            </a:r>
            <a:r>
              <a:rPr sz="1400" b="1" u="sng" dirty="0" err="1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охран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труда</a:t>
            </a:r>
            <a:endParaRPr sz="1400" b="1" u="sng" dirty="0">
              <a:latin typeface="Times New Roman" pitchFamily="18" charset="0"/>
              <a:cs typeface="Times New Roman" pitchFamily="18" charset="0"/>
            </a:endParaRPr>
          </a:p>
          <a:p>
            <a:pPr marL="15875" marR="12065" algn="just">
              <a:lnSpc>
                <a:spcPct val="162600"/>
              </a:lnSpc>
              <a:spcBef>
                <a:spcPts val="125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 объеме тех новых правил по охране  труда, которые регулируют трудовую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9500" y="2482850"/>
            <a:ext cx="441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РОССИЙСКОЙ ФЕДЕРАЦИИ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5700" y="2711450"/>
            <a:ext cx="4038600" cy="38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900" b="1" spc="-10" dirty="0" smtClean="0">
                <a:latin typeface="Times New Roman" pitchFamily="18" charset="0"/>
                <a:cs typeface="Times New Roman" pitchFamily="18" charset="0"/>
              </a:rPr>
              <a:t>Письмо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900" b="1" spc="-10" dirty="0" smtClean="0">
                <a:latin typeface="Times New Roman" pitchFamily="18" charset="0"/>
                <a:cs typeface="Times New Roman" pitchFamily="18" charset="0"/>
              </a:rPr>
              <a:t>от 14 января 2021 г. № 15-2/10/В-167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3300" y="309245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Российской Федерации в связи с вступлением в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силу с 1 января 2021 г. новых правил по охране труда, устанавливающих государственные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нормативные требования охраны труда при осуществлении трудовой деятельности по видам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экономической деятельности и видам выполняемых работ, разработанных в рамках реализации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механизма "регуляторной гильотины", разъясняет следующее.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3300" y="385445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соответствии со статьей 225 Трудового кодекса Российской Федерации все работники, в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том числе руководители организаций, а также работодатели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индивидуальные предприниматели, обязаны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проходить обучение по охране труда и проверку знания требований охраны труда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в……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3300" y="446405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настоящее время нормативным правовым актом, регулирующим вопросы порядка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обучения по охране труда, является постановление Минтруда России и Минобразования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России от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13 января 2003 г. N 1/29 "Об утверждении Порядка обучения по охране труда 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проверки знаний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требований охраны труда работников организаций" (далее - Порядок). Пунктом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3.1 Порядка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определено, что проверку теоретических знаний требований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охраны…….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988070" y="2346938"/>
            <a:ext cx="4440555" cy="0"/>
          </a:xfrm>
          <a:custGeom>
            <a:avLst/>
            <a:gdLst/>
            <a:ahLst/>
            <a:cxnLst/>
            <a:rect l="l" t="t" r="r" b="b"/>
            <a:pathLst>
              <a:path w="4440555">
                <a:moveTo>
                  <a:pt x="0" y="0"/>
                </a:moveTo>
                <a:lnTo>
                  <a:pt x="4440325" y="0"/>
                </a:lnTo>
              </a:path>
            </a:pathLst>
          </a:custGeom>
          <a:ln w="14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70100" y="882650"/>
            <a:ext cx="69025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spc="110" dirty="0" smtClean="0">
                <a:solidFill>
                  <a:srgbClr val="0050B6"/>
                </a:solidFill>
                <a:latin typeface="Times New Roman" pitchFamily="18" charset="0"/>
                <a:cs typeface="Times New Roman" pitchFamily="18" charset="0"/>
              </a:rPr>
              <a:t>Внеплановая </a:t>
            </a:r>
            <a:r>
              <a:rPr lang="ru-RU" sz="2400" b="1" spc="120" dirty="0" smtClean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br>
              <a:rPr lang="ru-RU" sz="2400" b="1" spc="120" dirty="0" smtClean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20" dirty="0" smtClean="0">
                <a:solidFill>
                  <a:srgbClr val="0352B5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2400" b="1" spc="20" dirty="0" smtClean="0">
                <a:solidFill>
                  <a:srgbClr val="0352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65" dirty="0" smtClean="0">
                <a:solidFill>
                  <a:srgbClr val="014FB5"/>
                </a:solidFill>
                <a:latin typeface="Times New Roman" pitchFamily="18" charset="0"/>
                <a:cs typeface="Times New Roman" pitchFamily="18" charset="0"/>
              </a:rPr>
              <a:t>требований охраны труда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1100" y="2761439"/>
            <a:ext cx="1981200" cy="3058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900" b="1" spc="-1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900" b="1" spc="-10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900" b="1" spc="-10" dirty="0" err="1" smtClean="0">
                <a:latin typeface="Times New Roman" pitchFamily="18" charset="0"/>
                <a:cs typeface="Times New Roman" pitchFamily="18" charset="0"/>
              </a:rPr>
              <a:t>ьмо</a:t>
            </a:r>
            <a:endParaRPr lang="ru-RU" sz="900" b="1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900" b="1" spc="-10" dirty="0" smtClean="0">
                <a:latin typeface="Times New Roman" pitchFamily="18" charset="0"/>
                <a:cs typeface="Times New Roman" pitchFamily="18" charset="0"/>
              </a:rPr>
              <a:t>от 14 января 2021 г. № 15-2/10/В-167</a:t>
            </a:r>
            <a:endParaRPr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0128" y="2187560"/>
            <a:ext cx="4124772" cy="412228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2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kpoмe того,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должна быть организованы </a:t>
            </a:r>
            <a:r>
              <a:rPr sz="1400" b="1" u="sng" dirty="0" err="1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актуализации комплекта </a:t>
            </a:r>
            <a:r>
              <a:rPr lang="ru-RU" sz="1400" b="1" u="sng" dirty="0" err="1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норативных</a:t>
            </a:r>
            <a:r>
              <a:rPr lang="ru-RU" sz="1400" b="1" u="sng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правовых актов, содержащих требования охраны труда в соответствии со спецификой своей деятельности, </a:t>
            </a:r>
            <a:r>
              <a:rPr lang="ru-RU" sz="1400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в том числе инструкций по охране труда, 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охране труда работников,  информационных материалов, использующихся в  целях информирования работников об условиях и  охране труда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paбочиx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местax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рискe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повреждения здоровья в объеме тех новых правил  по охране труда, которые регулируют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трудовую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работников.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3300" y="309245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Российской Федерации в связи с вступлением в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силу с 1 января 2021 г. новых правил по охране труда, устанавливающих государственные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нормативные требования охраны труда при осуществлении трудовой деятельности по видам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экономической деятельности и видам выполняемых работ, разработанных в рамках реализации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механизма "регуляторной гильотины", разъясняет следующее.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3300" y="385445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соответствии со статьей 225 Трудового кодекса Российской Федерации все работники, в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том числе руководители организаций, а также работодатели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индивидуальные предприниматели, обязаны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проходить обучение по охране труда и проверку знания требований охраны труда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в……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3300" y="446405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настоящее время нормативным правовым актом, регулирующим вопросы порядка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обучения по охране труда, является постановление Минтруда России и Минобразования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России от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13 января 2003 г. N 1/29 "Об утверждении Порядка обучения по охране труда 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проверки знаний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требований охраны труда работников организаций" (далее - Порядок). Пунктом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3.1 Порядка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определено, что проверку теоретических знаний требований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охраны…….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79500" y="2482850"/>
            <a:ext cx="441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РОССИЙСКОЙ ФЕДЕРАЦИИ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8260" y="1172043"/>
            <a:ext cx="816844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20" dirty="0">
                <a:solidFill>
                  <a:srgbClr val="0050B8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2600" b="1" spc="-5" dirty="0">
                <a:solidFill>
                  <a:srgbClr val="0052BC"/>
                </a:solidFill>
                <a:latin typeface="Times New Roman" pitchFamily="18" charset="0"/>
                <a:cs typeface="Times New Roman" pitchFamily="18" charset="0"/>
              </a:rPr>
              <a:t>оформить </a:t>
            </a:r>
            <a:r>
              <a:rPr sz="2600" b="1" spc="-20" dirty="0">
                <a:solidFill>
                  <a:srgbClr val="004DB5"/>
                </a:solidFill>
                <a:latin typeface="Times New Roman" pitchFamily="18" charset="0"/>
                <a:cs typeface="Times New Roman" pitchFamily="18" charset="0"/>
              </a:rPr>
              <a:t>Внеплановую </a:t>
            </a:r>
            <a:r>
              <a:rPr sz="2600" b="1" spc="-20" dirty="0">
                <a:solidFill>
                  <a:srgbClr val="034FB3"/>
                </a:solidFill>
                <a:latin typeface="Times New Roman" pitchFamily="18" charset="0"/>
                <a:cs typeface="Times New Roman" pitchFamily="18" charset="0"/>
              </a:rPr>
              <a:t>проверку </a:t>
            </a:r>
            <a:r>
              <a:rPr sz="2600" b="1" spc="-20" dirty="0">
                <a:solidFill>
                  <a:srgbClr val="0752B8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sz="2600" b="1" spc="-70" dirty="0">
                <a:solidFill>
                  <a:srgbClr val="0752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65" dirty="0">
                <a:solidFill>
                  <a:srgbClr val="0150B8"/>
                </a:solidFill>
                <a:latin typeface="Times New Roman" pitchFamily="18" charset="0"/>
                <a:cs typeface="Times New Roman" pitchFamily="18" charset="0"/>
              </a:rPr>
              <a:t>ТОТ?</a:t>
            </a:r>
            <a:endParaRPr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00" y="2178050"/>
            <a:ext cx="8839201" cy="26052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970" marR="5080" indent="-1905">
              <a:lnSpc>
                <a:spcPct val="150000"/>
              </a:lnSpc>
              <a:spcBef>
                <a:spcPts val="5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Протоколом (Приложение N 1 к Порядку обучения по охране труда и проверки знаний требований охраны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организаций, утвержденному Постановлением Минтруда России и Минобразования России от 13 января 2003 г.  N 1/29)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5875">
              <a:lnSpc>
                <a:spcPct val="15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прото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оле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указать:</a:t>
            </a:r>
          </a:p>
          <a:p>
            <a:pPr marL="19050">
              <a:lnSpc>
                <a:spcPct val="150000"/>
              </a:lnSpc>
            </a:pPr>
            <a:r>
              <a:rPr sz="1600" b="1" i="1" dirty="0" err="1" smtClean="0">
                <a:latin typeface="Times New Roman" pitchFamily="18" charset="0"/>
                <a:cs typeface="Times New Roman" pitchFamily="18" charset="0"/>
              </a:rPr>
              <a:t>Внеочередная</a:t>
            </a:r>
            <a:r>
              <a:rPr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проверка знаний требований охраны труда, наименование правил по ОТ 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i="1" dirty="0" err="1" smtClean="0">
                <a:latin typeface="Times New Roman" pitchFamily="18" charset="0"/>
                <a:cs typeface="Times New Roman" pitchFamily="18" charset="0"/>
              </a:rPr>
              <a:t>oличecтвo</a:t>
            </a:r>
            <a:r>
              <a:rPr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часов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6900" y="1035050"/>
            <a:ext cx="433832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014FB5"/>
                </a:solidFill>
              </a:rPr>
              <a:t>НОРМАТИВНАЯ </a:t>
            </a:r>
            <a:r>
              <a:rPr sz="2100" spc="35" dirty="0">
                <a:solidFill>
                  <a:srgbClr val="034BAC"/>
                </a:solidFill>
              </a:rPr>
              <a:t>БАЗА </a:t>
            </a:r>
            <a:r>
              <a:rPr sz="2100" dirty="0">
                <a:solidFill>
                  <a:srgbClr val="0554B5"/>
                </a:solidFill>
              </a:rPr>
              <a:t>ОХРАНЫ</a:t>
            </a:r>
            <a:r>
              <a:rPr sz="2100" spc="175" dirty="0">
                <a:solidFill>
                  <a:srgbClr val="0554B5"/>
                </a:solidFill>
              </a:rPr>
              <a:t> </a:t>
            </a:r>
            <a:r>
              <a:rPr sz="2100" spc="-10" dirty="0">
                <a:solidFill>
                  <a:srgbClr val="0156B1"/>
                </a:solidFill>
              </a:rPr>
              <a:t>ТРУДА</a:t>
            </a: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522032" y="1616533"/>
            <a:ext cx="9156065" cy="46301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25"/>
              </a:spcBef>
              <a:buClr>
                <a:srgbClr val="000000"/>
              </a:buClr>
              <a:buChar char="•"/>
              <a:tabLst>
                <a:tab pos="323215" algn="l"/>
                <a:tab pos="323850" algn="l"/>
              </a:tabLst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Трудовой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одекс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(ред. от 31 июля 2020 года)</a:t>
            </a:r>
          </a:p>
          <a:p>
            <a:pPr marL="319405" marR="29209" indent="-307340" algn="just">
              <a:lnSpc>
                <a:spcPts val="1639"/>
              </a:lnSpc>
              <a:spcBef>
                <a:spcPts val="1185"/>
              </a:spcBef>
              <a:buClr>
                <a:srgbClr val="000000"/>
              </a:buClr>
              <a:buChar char="•"/>
              <a:tabLst>
                <a:tab pos="328295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Федеральный закон от 30 марта 1999 г. № 52-ФЗ «О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санитарно-эпидемиологичес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благополучии населения» 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(ред. от 13 июля 2020 г.)</a:t>
            </a:r>
          </a:p>
          <a:p>
            <a:pPr marL="320040" marR="5080" indent="-307975" algn="just">
              <a:lnSpc>
                <a:spcPct val="100000"/>
              </a:lnSpc>
              <a:spcBef>
                <a:spcPts val="1025"/>
              </a:spcBef>
              <a:buClr>
                <a:srgbClr val="000000"/>
              </a:buClr>
              <a:buChar char="•"/>
              <a:tabLst>
                <a:tab pos="328295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Федеральный закон от 26 декабря 2008 г. № 294-ФЗ «О защите прав юридичесиих лиц и индивидуальных  предпринимателей при осуществлении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онтроля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(надзора) и муниципального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sz="16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ред.  от 13 июля 2020 г.)</a:t>
            </a:r>
          </a:p>
          <a:p>
            <a:pPr marL="328930" marR="29209" indent="-309245" algn="just">
              <a:lnSpc>
                <a:spcPct val="101400"/>
              </a:lnSpc>
              <a:spcBef>
                <a:spcPts val="1130"/>
              </a:spcBef>
              <a:buClr>
                <a:srgbClr val="000000"/>
              </a:buClr>
              <a:buChar char="•"/>
              <a:tabLst>
                <a:tab pos="321310" algn="l"/>
              </a:tabLst>
            </a:pPr>
            <a:r>
              <a:rPr sz="1600" dirty="0" err="1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sz="1600" dirty="0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600" dirty="0" smtClean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600" dirty="0" smtClean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абря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sz="16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6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1600" dirty="0">
                <a:solidFill>
                  <a:srgbClr val="070707"/>
                </a:solidFill>
                <a:latin typeface="Times New Roman" pitchFamily="18" charset="0"/>
                <a:cs typeface="Times New Roman" pitchFamily="18" charset="0"/>
              </a:rPr>
              <a:t>426-ФЗ </a:t>
            </a:r>
            <a:r>
              <a:rPr sz="1600" dirty="0">
                <a:solidFill>
                  <a:srgbClr val="3B4964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6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специальной </a:t>
            </a:r>
            <a:r>
              <a:rPr sz="16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оценке </a:t>
            </a:r>
            <a:r>
              <a:rPr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sz="16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труда»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(ред. от 27 </a:t>
            </a:r>
            <a:r>
              <a:rPr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абря</a:t>
            </a:r>
            <a:r>
              <a:rPr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г.)</a:t>
            </a:r>
          </a:p>
          <a:p>
            <a:pPr marL="320675" indent="-300990">
              <a:lnSpc>
                <a:spcPct val="100000"/>
              </a:lnSpc>
              <a:spcBef>
                <a:spcPts val="1180"/>
              </a:spcBef>
              <a:buClr>
                <a:srgbClr val="000000"/>
              </a:buClr>
              <a:buChar char="•"/>
              <a:tabLst>
                <a:tab pos="320675" algn="l"/>
                <a:tab pos="32131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(ред. </a:t>
            </a:r>
            <a:r>
              <a:rPr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31июля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года)</a:t>
            </a:r>
          </a:p>
          <a:p>
            <a:pPr marL="319405" marR="22860" indent="-307340" algn="just">
              <a:lnSpc>
                <a:spcPct val="100699"/>
              </a:lnSpc>
              <a:spcBef>
                <a:spcPts val="1030"/>
              </a:spcBef>
              <a:buClr>
                <a:srgbClr val="000000"/>
              </a:buClr>
              <a:buChar char="•"/>
              <a:tabLst>
                <a:tab pos="323850" algn="l"/>
              </a:tabLst>
            </a:pP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019/2011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. Технический регламент Таможенного союза. «О безопасности средств индивидуальной защиты» 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(ред. от 3 марта 2020 г.)</a:t>
            </a:r>
          </a:p>
          <a:p>
            <a:pPr marL="323850" marR="23495" indent="-302895" algn="just">
              <a:lnSpc>
                <a:spcPct val="109500"/>
              </a:lnSpc>
              <a:spcBef>
                <a:spcPts val="1110"/>
              </a:spcBef>
              <a:buClr>
                <a:srgbClr val="000000"/>
              </a:buClr>
              <a:buChar char="•"/>
              <a:tabLst>
                <a:tab pos="321945" algn="l"/>
              </a:tabLst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26345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июля 2020 г. </a:t>
            </a:r>
            <a:r>
              <a:rPr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16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248-ФЗ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государственном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онтроле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(надзоре) и муниципальном  контроле в Российской Федерации»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(начало действия документа - 01.07.2021).</a:t>
            </a:r>
          </a:p>
          <a:p>
            <a:pPr marL="319405" marR="27305" indent="-307340" algn="just">
              <a:lnSpc>
                <a:spcPts val="1670"/>
              </a:lnSpc>
              <a:spcBef>
                <a:spcPts val="1165"/>
              </a:spcBef>
              <a:buClr>
                <a:srgbClr val="000000"/>
              </a:buClr>
              <a:buChar char="•"/>
              <a:tabLst>
                <a:tab pos="328295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Федеральный закон от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июля 2020 г.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№ 247-ФЗ «Об обязательных требованиях в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Российс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sz="16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(начало действия документа - 01.11.2020).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7569" y="6343062"/>
            <a:ext cx="304761" cy="153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9897" y="928769"/>
            <a:ext cx="16136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270" y="1441754"/>
            <a:ext cx="9728835" cy="458773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3335" algn="just">
              <a:lnSpc>
                <a:spcPct val="100000"/>
              </a:lnSpc>
              <a:spcBef>
                <a:spcPts val="1075"/>
              </a:spcBef>
            </a:pPr>
            <a:r>
              <a:rPr lang="ru-RU" sz="2400" b="1" spc="-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spc="-7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сключено</a:t>
            </a:r>
            <a:r>
              <a:rPr sz="2400" b="1" spc="-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400" b="1" spc="-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sz="240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400" b="1" spc="-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охране</a:t>
            </a:r>
            <a:r>
              <a:rPr sz="2400" b="1" spc="-2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510" algn="just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Ответственность за выполнение Правил возлагается на работодателя.</a:t>
            </a:r>
          </a:p>
          <a:p>
            <a:pPr marL="12700" marR="25400" indent="-635" algn="just">
              <a:lnSpc>
                <a:spcPct val="101699"/>
              </a:lnSpc>
              <a:spcBef>
                <a:spcPts val="885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выполнению работ и осуществлению производственных процессов, связанных с 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сплуатацией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транспортных средств,  допускаются работники, прошедшие обучение по охране труда и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провер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знаний требований охраны труда в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 установленном законодательством Российской Федерации.</a:t>
            </a:r>
          </a:p>
          <a:p>
            <a:pPr marL="13335" marR="6985" indent="-1270" algn="just">
              <a:lnSpc>
                <a:spcPct val="100699"/>
              </a:lnSpc>
              <a:spcBef>
                <a:spcPts val="66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Работодатель должен обеспечить прохождение работниками обязательных предварительных (при поступлении на работу) и  периодических (в течение трудовой деятельности) медицинсиих осмотров в соответствии с Порядком проведения  обязательных предварительных (при поступлении на работу) и периодичесиих медицинсиих осмотров (обследований)  работников, занятых на тяжелых работах и на работах с вредными и (или) опасными условиями труда</a:t>
            </a:r>
          </a:p>
          <a:p>
            <a:pPr marL="16510" marR="12700" indent="-3175" algn="just">
              <a:lnSpc>
                <a:spcPct val="107700"/>
              </a:lnSpc>
              <a:spcBef>
                <a:spcPts val="60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На отдельных работах  с вредными и (или) опасными условиями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ограничиваетс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применение труда женщин в  соответствии с перечнем тяжелых работ и работ с вредными или опасными условиями труда, при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оторых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запрещается применение труда женщин</a:t>
            </a:r>
          </a:p>
          <a:p>
            <a:pPr marL="14604" marR="28575" indent="1270" algn="just">
              <a:lnSpc>
                <a:spcPct val="102200"/>
              </a:lnSpc>
              <a:spcBef>
                <a:spcPts val="70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Запрещается применение труда лиц в возрасте до восемнадцати лет на работах с вредными и (или) опасными условиями  труда в соответствии с перечнем тяжелых работ и работ с вредными или опасными условиями труда, при выполнении  иоторых запрещается применение труда лиц моложе восемнадцати лет</a:t>
            </a:r>
          </a:p>
          <a:p>
            <a:pPr marL="14604" marR="5080" indent="-2540" algn="just">
              <a:lnSpc>
                <a:spcPct val="102200"/>
              </a:lnSpc>
              <a:spcBef>
                <a:spcPts val="640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должны обеспечиваться специальной одеждой, специальной обувью и другими средствами индивидуальной  защиты (далее - СИЗ)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10826" y="1074199"/>
            <a:ext cx="640274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6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345" y="1507282"/>
            <a:ext cx="3331955" cy="13849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ctr">
              <a:lnSpc>
                <a:spcPct val="106700"/>
              </a:lnSpc>
              <a:spcBef>
                <a:spcPts val="15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Правовая позиция Конституционного Суда  Российской Федерации,  сформулированной в том числе в  постановлениях от 6 апреля 2004 г.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6700"/>
              </a:lnSpc>
              <a:spcBef>
                <a:spcPts val="15"/>
              </a:spcBef>
            </a:pP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7-П,  от 31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2005 г. N 6-П, от 18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ию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2008 Г.  N 10-П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49053" y="1074199"/>
            <a:ext cx="1769447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600" b="1" spc="1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5463" y="1614215"/>
            <a:ext cx="6557645" cy="139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just">
              <a:lnSpc>
                <a:spcPct val="1575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Во избежание неопределенности при правоприменении, необоснованных претензий  со стороны контролирующих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тируемое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регулирование должно  исключать использование понятий оценочного характера, нормативные требования</a:t>
            </a:r>
          </a:p>
          <a:p>
            <a:pPr marL="13970" algn="just">
              <a:lnSpc>
                <a:spcPct val="100000"/>
              </a:lnSpc>
              <a:spcBef>
                <a:spcPts val="112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чет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определены.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0601" y="3490907"/>
            <a:ext cx="5061585" cy="278396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3970" marR="14604" indent="1905" algn="just">
              <a:lnSpc>
                <a:spcPct val="104500"/>
              </a:lnSpc>
              <a:spcBef>
                <a:spcPts val="145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Технологичес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оборудование,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обслуживаемое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нес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олькими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работниками или имеющее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значительную длину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должно иметь  пусковое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устройство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 одном месте на пульте управления  (п.37)</a:t>
            </a: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При работе с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эле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тродрелью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предметы, подлежащие сверлению,</a:t>
            </a:r>
          </a:p>
          <a:p>
            <a:pPr marL="15240" algn="just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sz="1400" b="1" u="sng" dirty="0" err="1">
                <a:uFill>
                  <a:solidFill>
                    <a:srgbClr val="544F54"/>
                  </a:solidFill>
                </a:uFill>
                <a:latin typeface="Times New Roman" pitchFamily="18" charset="0"/>
                <a:cs typeface="Times New Roman" pitchFamily="18" charset="0"/>
              </a:rPr>
              <a:t>надежно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репляться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(п.56)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970" marR="5080" indent="-1905" algn="just">
              <a:lnSpc>
                <a:spcPct val="104000"/>
              </a:lnSpc>
              <a:spcBef>
                <a:spcPts val="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При эксплуатации зданий и сооружений запрещается: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970" marR="5080" indent="-1905" algn="just">
              <a:lnSpc>
                <a:spcPct val="104000"/>
              </a:lnSpc>
              <a:spcBef>
                <a:spcPts val="5"/>
              </a:spcBef>
            </a:pP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пробивать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отверстия в перекрытиях, балках,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олоннах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 стенах  без письменного разрешения лиц, ответственных за </a:t>
            </a:r>
            <a:r>
              <a:rPr sz="1400" b="1" u="sng" dirty="0">
                <a:uFill>
                  <a:solidFill>
                    <a:srgbClr val="38383B"/>
                  </a:solidFill>
                </a:uFill>
                <a:latin typeface="Times New Roman" pitchFamily="18" charset="0"/>
                <a:cs typeface="Times New Roman" pitchFamily="18" charset="0"/>
              </a:rPr>
              <a:t>правильную</a:t>
            </a:r>
            <a:r>
              <a:rPr sz="1400" u="sng" dirty="0">
                <a:uFill>
                  <a:solidFill>
                    <a:srgbClr val="38383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эксплуатацию, сохранность и ремонт зданий и сооружений (п.8)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75300" y="3163510"/>
            <a:ext cx="4800600" cy="19749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20"/>
              </a:spcBef>
            </a:pPr>
            <a:r>
              <a:rPr sz="1600" b="1" spc="8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604" marR="5080" indent="-1905" algn="just">
              <a:spcBef>
                <a:spcPts val="720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Технологичес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оборудование,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обслуживаемое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нес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олькими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работниками, должно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иметь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овое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устройство только в  одном месте на пульте управления (п.24)</a:t>
            </a:r>
          </a:p>
          <a:p>
            <a:pPr marL="14604" algn="just">
              <a:spcBef>
                <a:spcPts val="270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Минтруда России от 27.11.2020 N 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833н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4604" algn="just">
              <a:spcBef>
                <a:spcPts val="270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электродрелью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подлежащие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сверлению, должны закрепляться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п.45)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4604" algn="just">
              <a:spcBef>
                <a:spcPts val="27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Минтруда России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27.11.2020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835н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300" y="5226050"/>
            <a:ext cx="4752356" cy="12259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 marR="5080" indent="-1905" algn="just">
              <a:lnSpc>
                <a:spcPct val="104000"/>
              </a:lnSpc>
              <a:spcBef>
                <a:spcPts val="650"/>
              </a:spcBef>
            </a:pP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эксплуатации зданий и сооружений запрещается: 2)  пробивать отверстия в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рытиях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балках, иолоннах и стенах  без письменного разрешения лиц, ответственных за  эксплуатацию, сохранность и ремонт зданий и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сооружений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970" marR="5080" indent="-1905" algn="just">
              <a:lnSpc>
                <a:spcPct val="104000"/>
              </a:lnSpc>
              <a:spcBef>
                <a:spcPts val="650"/>
              </a:spcBef>
            </a:pP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(п.25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) Приказ Минтруда России от 28.10.2020 N 753н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1917700" y="3168650"/>
            <a:ext cx="640274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16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5643" y="1411398"/>
            <a:ext cx="53545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" y="2101850"/>
            <a:ext cx="3107055" cy="177984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0795" algn="ctr">
              <a:lnSpc>
                <a:spcPct val="97000"/>
              </a:lnSpc>
              <a:spcBef>
                <a:spcPts val="175"/>
              </a:spcBef>
            </a:pPr>
            <a:r>
              <a:rPr sz="1450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sz="1450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sz="1450" spc="-15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sz="1450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50" spc="-15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10795" algn="ctr">
              <a:lnSpc>
                <a:spcPct val="97000"/>
              </a:lnSpc>
              <a:spcBef>
                <a:spcPts val="175"/>
              </a:spcBef>
            </a:pPr>
            <a:r>
              <a:rPr sz="1450" spc="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1450" b="1" spc="-4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450" b="1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sz="145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внесении </a:t>
            </a:r>
            <a:r>
              <a:rPr sz="145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изменении </a:t>
            </a:r>
            <a:r>
              <a:rPr sz="145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450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</a:t>
            </a:r>
            <a:r>
              <a:rPr sz="1450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sz="1450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sz="145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5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5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1450" b="1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совершенствования  </a:t>
            </a:r>
            <a:r>
              <a:rPr sz="145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sz="145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предупреждения  </a:t>
            </a:r>
            <a:r>
              <a:rPr sz="1450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травматизма и  </a:t>
            </a:r>
            <a:r>
              <a:rPr sz="1450" b="1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sz="1450" b="1" spc="-11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5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заболеваемости"</a:t>
            </a:r>
            <a:endParaRPr sz="14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0500" y="4083050"/>
            <a:ext cx="93281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-35" dirty="0">
                <a:solidFill>
                  <a:srgbClr val="131313"/>
                </a:solidFill>
                <a:latin typeface="Calibri"/>
                <a:cs typeface="Calibri"/>
              </a:rPr>
              <a:t>статья</a:t>
            </a:r>
            <a:r>
              <a:rPr sz="1450" spc="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450" spc="-45" dirty="0">
                <a:latin typeface="Calibri"/>
                <a:cs typeface="Calibri"/>
              </a:rPr>
              <a:t>214.2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3875" y="1920251"/>
            <a:ext cx="6412230" cy="155337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Работодатель имеет право:</a:t>
            </a:r>
          </a:p>
          <a:p>
            <a:pPr marL="12700" marR="5080" indent="3175" algn="just">
              <a:lnSpc>
                <a:spcPct val="101800"/>
              </a:lnSpc>
              <a:spcBef>
                <a:spcPts val="88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использовать в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онтроля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за безопасностью производства работ приборы,  устройства, оборудование и (или)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компле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(системы) приборов, устройств,  оборудования, обеспечивающих дистанционную видео-, аудио- или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иную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фи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сацию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обеспечивать хранение  полученной  информации;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74086" y="1398922"/>
            <a:ext cx="131101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6153" y="3859117"/>
            <a:ext cx="475678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вести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электронный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ументооборот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в области охраны труда;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26153" y="4186335"/>
            <a:ext cx="5243830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52550" algn="l"/>
                <a:tab pos="2792730" algn="l"/>
                <a:tab pos="3531235" algn="l"/>
                <a:tab pos="3846195" algn="l"/>
                <a:tab pos="5068570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предоставлять	дистанционный	доступ	к	наблюдению	за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0934" y="4186335"/>
            <a:ext cx="943610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безопасным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6153" y="4404480"/>
            <a:ext cx="6418580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производством</a:t>
            </a:r>
            <a:r>
              <a:rPr sz="1450" dirty="0">
                <a:latin typeface="Calibri"/>
                <a:cs typeface="Calibri"/>
              </a:rPr>
              <a:t> работ, а </a:t>
            </a:r>
            <a:r>
              <a:rPr sz="1450" dirty="0" err="1">
                <a:latin typeface="Calibri"/>
                <a:cs typeface="Calibri"/>
              </a:rPr>
              <a:t>также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lang="ru-RU" sz="1450" dirty="0" smtClean="0">
                <a:latin typeface="Calibri"/>
                <a:cs typeface="Calibri"/>
              </a:rPr>
              <a:t>к</a:t>
            </a:r>
            <a:r>
              <a:rPr sz="1450" dirty="0" smtClean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базам электронных  документов работодателя 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24771" y="4613002"/>
            <a:ext cx="6416040" cy="106663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3810" algn="just">
              <a:lnSpc>
                <a:spcPct val="97300"/>
              </a:lnSpc>
              <a:spcBef>
                <a:spcPts val="17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области охраны труда федеральному органу исполнительной власти,  уполномоченному на осуществление федерального государственного надзора за  соблюдением трудового заионодательства и иных нормативных правовых аитов,  содержащих нормы трудового права, и его территориальным органам  (государственным инспеициям труда в субъектах Российской Федерации).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15643" y="1492250"/>
            <a:ext cx="764057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159" y="2656109"/>
            <a:ext cx="3107055" cy="17198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0795" algn="ctr">
              <a:lnSpc>
                <a:spcPct val="97000"/>
              </a:lnSpc>
              <a:spcBef>
                <a:spcPts val="175"/>
              </a:spcBef>
            </a:pPr>
            <a:r>
              <a:rPr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Федерального </a:t>
            </a:r>
            <a:r>
              <a:rPr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10795" algn="ctr">
              <a:lnSpc>
                <a:spcPct val="97000"/>
              </a:lnSpc>
              <a:spcBef>
                <a:spcPts val="175"/>
              </a:spcBef>
            </a:pPr>
            <a:r>
              <a:rPr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внесении изменений в  </a:t>
            </a:r>
            <a:r>
              <a:rPr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кодекс Российской 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в части совершенствования  </a:t>
            </a:r>
            <a:r>
              <a:rPr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предупреждения 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травматизма и 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профессиональной заболеваемости"</a:t>
            </a:r>
            <a:endParaRPr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300" y="4540250"/>
            <a:ext cx="80073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-40" dirty="0">
                <a:solidFill>
                  <a:srgbClr val="232323"/>
                </a:solidFill>
                <a:latin typeface="Calibri"/>
                <a:cs typeface="Calibri"/>
              </a:rPr>
              <a:t>статья</a:t>
            </a:r>
            <a:r>
              <a:rPr sz="1450" spc="1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1450" spc="-40" dirty="0">
                <a:solidFill>
                  <a:srgbClr val="0F0F0F"/>
                </a:solidFill>
                <a:latin typeface="Calibri"/>
                <a:cs typeface="Calibri"/>
              </a:rPr>
              <a:t>218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flipH="1">
            <a:off x="5956300" y="1398922"/>
            <a:ext cx="2285999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4415" y="1972801"/>
            <a:ext cx="6410960" cy="6413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Статья 218. Профессиональные риски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88315" algn="l"/>
                <a:tab pos="1653539" algn="l"/>
                <a:tab pos="3301365" algn="l"/>
                <a:tab pos="4118610" algn="l"/>
                <a:tab pos="5178425" algn="l"/>
                <a:tab pos="5984240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При	обеспечении	функционирования	системы	управления	охраной	труда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6153" y="2582325"/>
            <a:ext cx="5109210" cy="4591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60"/>
              </a:spcBef>
              <a:tabLst>
                <a:tab pos="1288415" algn="l"/>
                <a:tab pos="2530475" algn="l"/>
                <a:tab pos="2847975" algn="l"/>
                <a:tab pos="3094355" algn="l"/>
                <a:tab pos="3607435" algn="l"/>
                <a:tab pos="4034154" algn="l"/>
                <a:tab pos="4304030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работодателем	должны   проводиться	системные	мероприятия  профессиональными   рисками	на	рабочих	местах,	связанные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75024" y="2582325"/>
            <a:ext cx="1252855" cy="4591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5080" indent="-76835">
              <a:lnSpc>
                <a:spcPts val="1639"/>
              </a:lnSpc>
              <a:spcBef>
                <a:spcPts val="260"/>
              </a:spcBef>
              <a:tabLst>
                <a:tab pos="29781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по управлению  с	выявлением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4415" y="2941624"/>
            <a:ext cx="6417310" cy="57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>
              <a:lnSpc>
                <a:spcPct val="132100"/>
              </a:lnSpc>
              <a:spcBef>
                <a:spcPts val="9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опасностей, оценкой и снижением уровней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pиc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oв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.  Рекомендации по выбору метода оцении уровня профессионального риска и по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8699" y="3515859"/>
            <a:ext cx="640016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1240" algn="l"/>
                <a:tab pos="1790700" algn="l"/>
                <a:tab pos="2493010" algn="l"/>
                <a:tab pos="3154680" algn="l"/>
                <a:tab pos="4456430" algn="l"/>
                <a:tab pos="575119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снижению	уровня	такого	риска	утверждаются	федеральным	органом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26153" y="3724380"/>
            <a:ext cx="641731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исполнительной власти,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осуществляющим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фун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кц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ии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выработ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государственной  политики и нормативно-правовому регулированию в сфере труда......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27877" y="4237663"/>
            <a:ext cx="6409055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89330" algn="l"/>
                <a:tab pos="1905635" algn="l"/>
                <a:tab pos="3199130" algn="l"/>
                <a:tab pos="4562475" algn="l"/>
                <a:tab pos="4841240" algn="l"/>
                <a:tab pos="5784850" algn="l"/>
                <a:tab pos="604837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Опасности	подлежат	обнаружению,	распознаванию	и	описанию	в	ходе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26153" y="4452601"/>
            <a:ext cx="6417310" cy="4591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5240" marR="5080" indent="-2540">
              <a:lnSpc>
                <a:spcPts val="1639"/>
              </a:lnSpc>
              <a:spcBef>
                <a:spcPts val="260"/>
              </a:spcBef>
              <a:tabLst>
                <a:tab pos="1189990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проводимого работодателем контроля за состоянием  условий и охраны труда и  соблюдением	требований охраны труда в структурных подразделениях и на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24771" y="4879267"/>
            <a:ext cx="6414770" cy="8589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" algn="just">
              <a:lnSpc>
                <a:spcPct val="96800"/>
              </a:lnSpc>
              <a:spcBef>
                <a:spcPts val="18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рабочих местах, при проведении расследования несчастных случаев на  производстве, профессиональных заболеваний, а также при рассмотрении причин  и обстоятельств событий, приведших к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возникновению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роповреждений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ротравм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6700" y="1164915"/>
            <a:ext cx="72676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2863850"/>
            <a:ext cx="1983105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 охране труда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29766" y="1183628"/>
            <a:ext cx="143153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9279" y="1469142"/>
            <a:ext cx="6422390" cy="322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 algn="just">
              <a:lnSpc>
                <a:spcPct val="143700"/>
              </a:lnSpc>
              <a:spcBef>
                <a:spcPts val="95"/>
              </a:spcBef>
            </a:pPr>
            <a:r>
              <a:rPr sz="1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sz="1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sz="1400" dirty="0" err="1">
                <a:solidFill>
                  <a:srgbClr val="213D56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400" dirty="0">
                <a:solidFill>
                  <a:srgbClr val="213D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специфи</a:t>
            </a:r>
            <a:r>
              <a:rPr lang="ru-RU" sz="14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sz="1400" dirty="0">
                <a:solidFill>
                  <a:srgbClr val="2B2B2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исходя </a:t>
            </a:r>
            <a:r>
              <a:rPr sz="1400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400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оценки  </a:t>
            </a:r>
            <a:r>
              <a:rPr sz="1400" dirty="0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sz="1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sz="1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вправе: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3175" algn="just">
              <a:lnSpc>
                <a:spcPct val="144700"/>
              </a:lnSpc>
              <a:spcBef>
                <a:spcPts val="60"/>
              </a:spcBef>
              <a:buClr>
                <a:srgbClr val="0A0A0A"/>
              </a:buClr>
              <a:buAutoNum type="arabicParenR"/>
              <a:tabLst>
                <a:tab pos="231140" algn="l"/>
              </a:tabLst>
            </a:pPr>
            <a:r>
              <a:rPr sz="1400" dirty="0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устанавливать </a:t>
            </a:r>
            <a:r>
              <a:rPr sz="1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требования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безопасности, </a:t>
            </a:r>
            <a:r>
              <a:rPr sz="1400" dirty="0">
                <a:solidFill>
                  <a:srgbClr val="2A2A2A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противоречащие  </a:t>
            </a:r>
            <a:r>
              <a:rPr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Правилам. </a:t>
            </a:r>
            <a:r>
              <a:rPr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содержаться  </a:t>
            </a:r>
            <a:r>
              <a:rPr sz="1400" dirty="0">
                <a:solidFill>
                  <a:srgbClr val="1F345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соответствующих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инструициях </a:t>
            </a:r>
            <a:r>
              <a:rPr sz="1400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охране  </a:t>
            </a:r>
            <a:r>
              <a:rPr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доводиться </a:t>
            </a:r>
            <a:r>
              <a:rPr sz="1400" dirty="0">
                <a:solidFill>
                  <a:srgbClr val="131313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работника  </a:t>
            </a:r>
            <a:r>
              <a:rPr sz="14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распоряжений,  </a:t>
            </a:r>
            <a:r>
              <a:rPr sz="14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указаний, </a:t>
            </a:r>
            <a:r>
              <a:rPr sz="1400" dirty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инструктажа;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indent="1905" algn="just">
              <a:lnSpc>
                <a:spcPct val="100000"/>
              </a:lnSpc>
              <a:spcBef>
                <a:spcPts val="760"/>
              </a:spcBef>
              <a:buClr>
                <a:srgbClr val="1C1C1C"/>
              </a:buClr>
              <a:buAutoNum type="arabicParenR"/>
              <a:tabLst>
                <a:tab pos="242570" algn="l"/>
              </a:tabLst>
            </a:pPr>
            <a:r>
              <a:rPr sz="1400" dirty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sz="1400" dirty="0">
                <a:solidFill>
                  <a:srgbClr val="1D1D1D"/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sz="1400" dirty="0">
                <a:solidFill>
                  <a:srgbClr val="23232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1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безопасным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производством  </a:t>
            </a:r>
            <a:r>
              <a:rPr sz="14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применять приборы,</a:t>
            </a:r>
          </a:p>
          <a:p>
            <a:pPr marL="13970" marR="18415" indent="-1905" algn="just">
              <a:lnSpc>
                <a:spcPct val="143700"/>
              </a:lnSpc>
              <a:spcBef>
                <a:spcPts val="75"/>
              </a:spcBef>
            </a:pPr>
            <a:r>
              <a:rPr sz="14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устройства, </a:t>
            </a:r>
            <a:r>
              <a:rPr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sz="1400" dirty="0">
                <a:solidFill>
                  <a:srgbClr val="5B6B7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sz="1400" dirty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(систему)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приборов, </a:t>
            </a:r>
            <a:r>
              <a:rPr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устройств,  </a:t>
            </a:r>
            <a:r>
              <a:rPr sz="14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оборудования, </a:t>
            </a:r>
            <a:r>
              <a:rPr sz="1400" dirty="0">
                <a:solidFill>
                  <a:srgbClr val="0F0F0F"/>
                </a:solidFill>
                <a:latin typeface="Times New Roman" pitchFamily="18" charset="0"/>
                <a:cs typeface="Times New Roman" pitchFamily="18" charset="0"/>
              </a:rPr>
              <a:t>обеспечивающие </a:t>
            </a:r>
            <a:r>
              <a:rPr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дистанционную видео-,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аудио </a:t>
            </a:r>
            <a:r>
              <a:rPr sz="14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1400" dirty="0">
                <a:solidFill>
                  <a:srgbClr val="232323"/>
                </a:solidFill>
                <a:latin typeface="Times New Roman" pitchFamily="18" charset="0"/>
                <a:cs typeface="Times New Roman" pitchFamily="18" charset="0"/>
              </a:rPr>
              <a:t>иную  </a:t>
            </a:r>
            <a:r>
              <a:rPr sz="14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фиисацию </a:t>
            </a:r>
            <a:r>
              <a:rPr sz="14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sz="1400" dirty="0">
                <a:solidFill>
                  <a:srgbClr val="0E0E0E"/>
                </a:solidFill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8846" y="4728490"/>
            <a:ext cx="6418580" cy="1223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70" marR="5080" indent="-1905" algn="just">
              <a:lnSpc>
                <a:spcPct val="144700"/>
              </a:lnSpc>
              <a:spcBef>
                <a:spcPts val="7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Допускается возможность ведения документооборота в области охраны труда в  электронном виде с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эле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тронной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подписи или любого другого  способа, позволяющего идентифицировать личность работника, в соответствии с  законодательством Российской Федерации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84300" y="1004335"/>
            <a:ext cx="93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600" b="1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2178050"/>
            <a:ext cx="3037205" cy="112293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50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Минтруда </a:t>
            </a:r>
            <a:r>
              <a:rPr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4500"/>
              </a:lnSpc>
              <a:spcBef>
                <a:spcPts val="50"/>
              </a:spcBef>
            </a:pPr>
            <a:r>
              <a:rPr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27.11.2020  N 835н</a:t>
            </a:r>
          </a:p>
          <a:p>
            <a:pPr marL="10160" algn="ctr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"Об утверждении Правил по охране</a:t>
            </a:r>
          </a:p>
          <a:p>
            <a:pPr marL="151130" marR="126364" algn="ctr">
              <a:lnSpc>
                <a:spcPct val="101400"/>
              </a:lnSpc>
              <a:spcBef>
                <a:spcPts val="75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 при работе с инструментом и  приспособлениями"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74382" y="1010573"/>
            <a:ext cx="192031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Coдep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5463" y="1302312"/>
            <a:ext cx="6421120" cy="13680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70" marR="5080" indent="-1905" algn="just">
              <a:lnSpc>
                <a:spcPct val="158900"/>
              </a:lnSpc>
              <a:spcBef>
                <a:spcPts val="7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При выполнении работ с  применением инструмента и приспособлений на  работников возможно воздействие вредных и (или) опасных производственных  факторов, в том числе:</a:t>
            </a:r>
          </a:p>
          <a:p>
            <a:pPr marL="15875" algn="just">
              <a:lnSpc>
                <a:spcPct val="100000"/>
              </a:lnSpc>
              <a:spcBef>
                <a:spcPts val="93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1) повышенной или пониженной температуры воздуха рабочих зон;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27200" y="2576621"/>
            <a:ext cx="5749290" cy="102463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0"/>
              </a:spcBef>
              <a:buClr>
                <a:srgbClr val="111111"/>
              </a:buClr>
              <a:buAutoNum type="arabicParenR" startAt="2"/>
              <a:tabLst>
                <a:tab pos="19875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повышенной загазованности и (или) запыленности воздуха рабочих зон;</a:t>
            </a:r>
          </a:p>
          <a:p>
            <a:pPr marL="198120" indent="-185420">
              <a:lnSpc>
                <a:spcPct val="100000"/>
              </a:lnSpc>
              <a:spcBef>
                <a:spcPts val="955"/>
              </a:spcBef>
              <a:buClr>
                <a:srgbClr val="3A3A3A"/>
              </a:buClr>
              <a:buAutoNum type="arabicParenR" startAt="2"/>
              <a:tabLst>
                <a:tab pos="19875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недостаточной освещенности рабочих зон;</a:t>
            </a:r>
          </a:p>
          <a:p>
            <a:pPr marL="198120" indent="-184150">
              <a:lnSpc>
                <a:spcPct val="100000"/>
              </a:lnSpc>
              <a:spcBef>
                <a:spcPts val="855"/>
              </a:spcBef>
              <a:buClr>
                <a:srgbClr val="000000"/>
              </a:buClr>
              <a:buAutoNum type="arabicParenR" startAt="2"/>
              <a:tabLst>
                <a:tab pos="19875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повышенного уровня шума и вибрации на рабочих местах;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8310" y="3544599"/>
            <a:ext cx="6398895" cy="68159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5) физических и нервно-психических перегрузок;</a:t>
            </a:r>
          </a:p>
          <a:p>
            <a:pPr marL="20955">
              <a:lnSpc>
                <a:spcPct val="100000"/>
              </a:lnSpc>
              <a:spcBef>
                <a:spcPts val="93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б) движущихся транспортных средств,  грузоподъемных машин, перемещаемых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28476" y="4171485"/>
            <a:ext cx="6407785" cy="1027204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материалов, подвижных частей различного оборудования;</a:t>
            </a:r>
          </a:p>
          <a:p>
            <a:pPr marL="196850" indent="-184785">
              <a:lnSpc>
                <a:spcPct val="100000"/>
              </a:lnSpc>
              <a:spcBef>
                <a:spcPts val="950"/>
              </a:spcBef>
              <a:buClr>
                <a:srgbClr val="1D1D1D"/>
              </a:buClr>
              <a:buAutoNum type="arabicParenR" startAt="7"/>
              <a:tabLst>
                <a:tab pos="19748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падающих предметов (элементов оборудования);</a:t>
            </a:r>
          </a:p>
          <a:p>
            <a:pPr marL="196850" indent="-183515">
              <a:lnSpc>
                <a:spcPct val="100000"/>
              </a:lnSpc>
              <a:spcBef>
                <a:spcPts val="855"/>
              </a:spcBef>
              <a:buClr>
                <a:srgbClr val="0E0E0E"/>
              </a:buClr>
              <a:buAutoNum type="arabicParenR" startAt="7"/>
              <a:tabLst>
                <a:tab pos="19748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расположения рабочих мест на высоте (глубине) относительно поверхности пола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5176" y="5139480"/>
            <a:ext cx="5281295" cy="123110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(земли);</a:t>
            </a:r>
          </a:p>
          <a:p>
            <a:pPr marL="200660" indent="-187325">
              <a:lnSpc>
                <a:spcPct val="100000"/>
              </a:lnSpc>
              <a:spcBef>
                <a:spcPts val="919"/>
              </a:spcBef>
              <a:buClr>
                <a:srgbClr val="181818"/>
              </a:buClr>
              <a:buAutoNum type="arabicParenR" startAt="9"/>
              <a:tabLst>
                <a:tab pos="201295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выполнения работ в труднодоступных и замкнутых пространствах;</a:t>
            </a:r>
          </a:p>
          <a:p>
            <a:pPr marL="290195" indent="-274955">
              <a:lnSpc>
                <a:spcPct val="100000"/>
              </a:lnSpc>
              <a:spcBef>
                <a:spcPts val="890"/>
              </a:spcBef>
              <a:buClr>
                <a:srgbClr val="1C1C1C"/>
              </a:buClr>
              <a:buAutoNum type="arabicParenR" startAt="9"/>
              <a:tabLst>
                <a:tab pos="290830" algn="l"/>
              </a:tabLst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замыкания электрических цепей через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челове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9100" y="1128914"/>
            <a:ext cx="774579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860" y="2562542"/>
            <a:ext cx="3292475" cy="1171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1195" marR="666115" algn="ctr">
              <a:lnSpc>
                <a:spcPct val="1101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sz="1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Минтруда </a:t>
            </a:r>
            <a:r>
              <a:rPr sz="14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  </a:t>
            </a:r>
            <a:r>
              <a:rPr sz="1400" b="1" spc="-65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400" b="1" spc="-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16.11.2020</a:t>
            </a:r>
            <a:r>
              <a:rPr lang="ru-RU" sz="1400" b="1" spc="-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71195" marR="666115" algn="ctr">
              <a:lnSpc>
                <a:spcPct val="110100"/>
              </a:lnSpc>
              <a:spcBef>
                <a:spcPts val="95"/>
              </a:spcBef>
            </a:pPr>
            <a:r>
              <a:rPr sz="1400" b="1" spc="-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b="1" spc="19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782н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ts val="1720"/>
              </a:lnSpc>
              <a:spcBef>
                <a:spcPts val="5"/>
              </a:spcBef>
            </a:pPr>
            <a:r>
              <a:rPr sz="14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"Об </a:t>
            </a:r>
            <a:r>
              <a:rPr sz="14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sz="14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sz="14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4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  </a:t>
            </a:r>
            <a:r>
              <a:rPr sz="14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sz="14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1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высоте"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500" y="4997450"/>
            <a:ext cx="3236595" cy="1151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6985" algn="ctr">
              <a:lnSpc>
                <a:spcPct val="107300"/>
              </a:lnSpc>
              <a:spcBef>
                <a:spcPts val="110"/>
              </a:spcBef>
            </a:pPr>
            <a:r>
              <a:rPr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от 16.11.2020 N  782н "Об утверждении Правил по охране  труда при работе на высоте"  (Зарегистрировано в Минюсте России  15.12.2020 N 61477)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3500" y="1128914"/>
            <a:ext cx="13665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7996" y="1416566"/>
            <a:ext cx="6028690" cy="94506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just">
              <a:lnSpc>
                <a:spcPct val="150400"/>
              </a:lnSpc>
              <a:spcBef>
                <a:spcPts val="7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Работодатель, исходя из специфики своей деятельности и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характеристи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объекта, </a:t>
            </a:r>
            <a:r>
              <a:rPr sz="1400" b="1" u="sng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обязан в рамках  процедуры управления  профессиональными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рисками системы управления  охраной  труда  провести оценку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7996" y="2382180"/>
            <a:ext cx="6019165" cy="613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5080" indent="-3810">
              <a:lnSpc>
                <a:spcPct val="147300"/>
              </a:lnSpc>
              <a:spcBef>
                <a:spcPts val="95"/>
              </a:spcBef>
            </a:pPr>
            <a:r>
              <a:rPr sz="1400" b="1" u="sng" dirty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профессиональных рисков</a:t>
            </a:r>
            <a:r>
              <a:rPr sz="1400" u="sng" dirty="0">
                <a:uFill>
                  <a:solidFill>
                    <a:srgbClr val="545457"/>
                  </a:solidFill>
                </a:u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связанных с возможным падением работника с  высоты в соответствии с классификацией работ на высоте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7996" y="3062281"/>
            <a:ext cx="6021070" cy="94506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just">
              <a:lnSpc>
                <a:spcPct val="150400"/>
              </a:lnSpc>
              <a:spcBef>
                <a:spcPts val="7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При невозможности исключения работ на  высоте  </a:t>
            </a:r>
            <a:r>
              <a:rPr sz="1400" b="1" u="sng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работодатель должен </a:t>
            </a:r>
            <a:r>
              <a:rPr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обеспечить реализацию мер CУOT по снижению установленных уровней </a:t>
            </a:r>
            <a:r>
              <a:rPr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профессиональных рисков,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связанных с возможным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падением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работни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, 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0350" y="4027894"/>
            <a:ext cx="6017895" cy="9412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3810" algn="just">
              <a:lnSpc>
                <a:spcPct val="150400"/>
              </a:lnSpc>
              <a:spcBef>
                <a:spcPts val="4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том числе путем использования следующих инженерных (технических)  методов ограничения риска воздействия на работников идентифицированных  опасностей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19526" y="5028796"/>
            <a:ext cx="6007735" cy="95237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 indent="-1905" algn="just">
              <a:lnSpc>
                <a:spcPct val="151100"/>
              </a:lnSpc>
              <a:spcBef>
                <a:spcPts val="80"/>
              </a:spcBef>
            </a:pPr>
            <a:r>
              <a:rPr sz="1400" b="1" u="sng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Методы оценки рисков определяются работодателем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 учетом характера  производственной деятельности организации, сложности выполняемых  работ, числа работников одновременно находящихся в O3П.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361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544512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3684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625475"/>
            <a:ext cx="93154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3684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625475"/>
            <a:ext cx="93154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688" descr=" "/>
          <p:cNvPicPr/>
          <p:nvPr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0387" y="442118"/>
            <a:ext cx="9572625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391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" y="449262"/>
            <a:ext cx="92583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502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401637"/>
            <a:ext cx="94488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5097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" y="492125"/>
            <a:ext cx="92932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5254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692150"/>
            <a:ext cx="934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4900" y="2711450"/>
            <a:ext cx="1737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http://kiout.ru/</a:t>
            </a:r>
            <a:endParaRPr lang="ru-RU" dirty="0"/>
          </a:p>
        </p:txBody>
      </p:sp>
      <p:sp>
        <p:nvSpPr>
          <p:cNvPr id="1026" name="AutoShape 2" descr="https://thumb.tildacdn.com/tild6237-3730-4235-b665-313666303438/-/resize/314x/-/format/webp/logo_2021_gor_r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0738" b="8725"/>
          <a:stretch>
            <a:fillRect/>
          </a:stretch>
        </p:blipFill>
        <p:spPr bwMode="auto">
          <a:xfrm>
            <a:off x="1460500" y="1187450"/>
            <a:ext cx="40265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3397250"/>
            <a:ext cx="3228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37300" y="4616450"/>
            <a:ext cx="21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https://pravo-ros.ru/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2272" y="1195747"/>
            <a:ext cx="9145270" cy="4933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sz="1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sz="1600" b="1" spc="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1070354-7 </a:t>
            </a:r>
            <a:r>
              <a:rPr sz="1600" b="1" spc="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sz="16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внесении </a:t>
            </a:r>
            <a:r>
              <a:rPr sz="1600" b="1" spc="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sz="1600" b="1" spc="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Трудовой </a:t>
            </a:r>
            <a:r>
              <a:rPr sz="1600" b="1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sz="1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600" b="1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600" b="1" spc="8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5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  <a:r>
              <a:rPr sz="1600" b="1" spc="5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7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механизмов </a:t>
            </a:r>
            <a:r>
              <a:rPr sz="1600" b="1" spc="8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предупреждения </a:t>
            </a:r>
            <a:r>
              <a:rPr sz="1600" b="1" spc="6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sz="1600" b="1" spc="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травматизма и профессиональной  заболеваемости"</a:t>
            </a:r>
            <a:endParaRPr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70" marR="15875" indent="-635" algn="just">
              <a:lnSpc>
                <a:spcPct val="156700"/>
              </a:lnSpc>
              <a:spcBef>
                <a:spcPts val="775"/>
              </a:spcBef>
            </a:pPr>
            <a:r>
              <a:rPr sz="1400" spc="20" dirty="0">
                <a:latin typeface="Times New Roman" pitchFamily="18" charset="0"/>
                <a:cs typeface="Times New Roman" pitchFamily="18" charset="0"/>
              </a:rPr>
              <a:t>Структурирование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основных процедур управления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охраной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уточнением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5" dirty="0" err="1">
                <a:latin typeface="Times New Roman" pitchFamily="18" charset="0"/>
                <a:cs typeface="Times New Roman" pitchFamily="18" charset="0"/>
              </a:rPr>
              <a:t>обязанностей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субъе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тов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трудовых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отношений,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порядка  деятельности  созданных 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работодателя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службы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комитета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(комиссии)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охране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осуществлении управления охраной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 marL="15875" marR="27940" indent="-3810" algn="just">
              <a:lnSpc>
                <a:spcPct val="157500"/>
              </a:lnSpc>
              <a:spcBef>
                <a:spcPts val="985"/>
              </a:spcBef>
            </a:pPr>
            <a:r>
              <a:rPr sz="1400" spc="15" dirty="0">
                <a:latin typeface="Times New Roman" pitchFamily="18" charset="0"/>
                <a:cs typeface="Times New Roman" pitchFamily="18" charset="0"/>
              </a:rPr>
              <a:t>повышение уровня защиты прав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условиях, отвечающих требованиям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посредством  установления запрета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опасных условиях</a:t>
            </a:r>
            <a:r>
              <a:rPr sz="14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3335" algn="just">
              <a:lnSpc>
                <a:spcPct val="100000"/>
              </a:lnSpc>
              <a:spcBef>
                <a:spcPts val="5"/>
              </a:spcBef>
            </a:pPr>
            <a:r>
              <a:rPr sz="1400" spc="65" dirty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профессиональными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рисками в </a:t>
            </a:r>
            <a:r>
              <a:rPr sz="1400" spc="55" dirty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управления охраной</a:t>
            </a:r>
            <a:r>
              <a:rPr sz="1400" spc="2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труда;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4445" algn="just">
              <a:lnSpc>
                <a:spcPct val="156300"/>
              </a:lnSpc>
              <a:spcBef>
                <a:spcPts val="1050"/>
              </a:spcBef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модернизацию существующего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подхода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реализации мер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безопасности посредством перехода от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предоставления 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наименования профессии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(должности)</a:t>
            </a:r>
            <a:r>
              <a:rPr sz="14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занятого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конкретном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рабочем месте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работника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(списочный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подход),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обеспечению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индивидуальной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имеющихся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рабочем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месте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вредных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производственных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факторов,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идентифицированных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опасностей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оцененных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уровней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рисков...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0826" y="1247432"/>
            <a:ext cx="48787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590" y="2918810"/>
            <a:ext cx="3183255" cy="89684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50"/>
              </a:spcBef>
            </a:pP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sz="1400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31.07.2020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sz="1400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248-  </a:t>
            </a:r>
            <a:r>
              <a:rPr sz="1400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ФЗ </a:t>
            </a:r>
            <a:r>
              <a:rPr sz="1400" spc="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государственном </a:t>
            </a:r>
            <a:r>
              <a:rPr sz="1400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контроле 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(надзоре) </a:t>
            </a:r>
            <a:r>
              <a:rPr sz="1400" spc="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sz="1400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контроле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400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400" spc="1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  <a:endParaRPr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311" y="3992250"/>
            <a:ext cx="2616200" cy="3988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15" dirty="0">
                <a:latin typeface="Times New Roman" pitchFamily="18" charset="0"/>
                <a:cs typeface="Times New Roman" pitchFamily="18" charset="0"/>
              </a:rPr>
              <a:t>Вступление </a:t>
            </a:r>
            <a:r>
              <a:rPr sz="1200" spc="20" dirty="0">
                <a:latin typeface="Times New Roman" pitchFamily="18" charset="0"/>
                <a:cs typeface="Times New Roman" pitchFamily="18" charset="0"/>
              </a:rPr>
              <a:t>в силу </a:t>
            </a:r>
            <a:r>
              <a:rPr sz="1200" spc="15" dirty="0" err="1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15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3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4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200" spc="15" dirty="0">
                <a:latin typeface="Times New Roman" pitchFamily="18" charset="0"/>
                <a:cs typeface="Times New Roman" pitchFamily="18" charset="0"/>
              </a:rPr>
              <a:t>июля </a:t>
            </a:r>
            <a:r>
              <a:rPr sz="1200" spc="25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10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000" spc="10" dirty="0"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1730" y="1155371"/>
            <a:ext cx="6630370" cy="1434239"/>
          </a:xfrm>
          <a:prstGeom prst="rect">
            <a:avLst/>
          </a:prstGeom>
        </p:spPr>
        <p:txBody>
          <a:bodyPr vert="horz" wrap="square" lIns="0" tIns="10795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400" b="1" spc="11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75" marR="12700" indent="-3810" algn="just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Предусмотрено,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федерального,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sz="1400" spc="-10" dirty="0" err="1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oнтpoля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(надзора),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устанавливаются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только федеральными 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законами.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4604" marR="5080" indent="1270" algn="just">
              <a:lnSpc>
                <a:spcPct val="101400"/>
              </a:lnSpc>
              <a:spcBef>
                <a:spcPts val="1100"/>
              </a:spcBef>
            </a:pP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Предусматриваются </a:t>
            </a:r>
            <a:r>
              <a:rPr sz="1400" spc="20" dirty="0" err="1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онтрольных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мероприятий,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распространяется </a:t>
            </a:r>
            <a:r>
              <a:rPr sz="1400" spc="10" dirty="0" err="1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154" y="2885305"/>
            <a:ext cx="6565900" cy="12237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 marR="5080" indent="-1270" algn="just">
              <a:lnSpc>
                <a:spcPct val="111600"/>
              </a:lnSpc>
              <a:spcBef>
                <a:spcPts val="135"/>
              </a:spcBef>
            </a:pP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35" dirty="0" err="1" smtClean="0">
                <a:latin typeface="Times New Roman" pitchFamily="18" charset="0"/>
                <a:cs typeface="Times New Roman" pitchFamily="18" charset="0"/>
              </a:rPr>
              <a:t>онтрольно-надзорные</a:t>
            </a:r>
            <a:r>
              <a:rPr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sz="1400" u="sng" spc="1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sz="1400" u="sng" spc="-1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заверять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400" u="sng" spc="3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усиленной </a:t>
            </a:r>
            <a:r>
              <a:rPr sz="1400" u="sng" spc="4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квалифицированной </a:t>
            </a:r>
            <a:r>
              <a:rPr sz="1400" u="sng" spc="-6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ЭП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Сообщать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компаниям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своих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действиях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решениях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смогут,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sz="1400" u="sng" spc="3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sz="1400" u="sng" spc="1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sz="1400" u="sng" spc="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sz="1400" u="sng" spc="6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до 31 </a:t>
            </a:r>
            <a:r>
              <a:rPr sz="1400" u="sng" spc="3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sz="1400" u="sng" spc="-1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направлять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иомпаниям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ументы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сведения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бумаге,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если,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невозможна.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3875" y="4084391"/>
            <a:ext cx="6578600" cy="91537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6350" algn="just">
              <a:lnSpc>
                <a:spcPct val="104000"/>
              </a:lnSpc>
              <a:spcBef>
                <a:spcPts val="150"/>
              </a:spcBef>
            </a:pP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sz="1400" u="sng" spc="25" dirty="0" err="1" smtClean="0">
                <a:uFill>
                  <a:solidFill>
                    <a:srgbClr val="4B4B4F"/>
                  </a:solidFill>
                </a:uFill>
                <a:latin typeface="Times New Roman" pitchFamily="18" charset="0"/>
                <a:cs typeface="Times New Roman" pitchFamily="18" charset="0"/>
              </a:rPr>
              <a:t>закрепляет</a:t>
            </a:r>
            <a:r>
              <a:rPr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0" dirty="0" err="1">
                <a:latin typeface="Times New Roman" pitchFamily="18" charset="0"/>
                <a:cs typeface="Times New Roman" pitchFamily="18" charset="0"/>
              </a:rPr>
              <a:t>приоритет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профила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тичес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5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3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15" dirty="0" err="1">
                <a:latin typeface="Times New Roman" pitchFamily="18" charset="0"/>
                <a:cs typeface="Times New Roman" pitchFamily="18" charset="0"/>
              </a:rPr>
              <a:t>отношению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10" dirty="0" err="1" smtClean="0">
                <a:latin typeface="Times New Roman" pitchFamily="18" charset="0"/>
                <a:cs typeface="Times New Roman" pitchFamily="18" charset="0"/>
              </a:rPr>
              <a:t>онтрольно-над</a:t>
            </a:r>
            <a:r>
              <a:rPr lang="ru-RU" sz="1400" spc="1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10" dirty="0" err="1" smtClean="0">
                <a:latin typeface="Times New Roman" pitchFamily="18" charset="0"/>
                <a:cs typeface="Times New Roman" pitchFamily="18" charset="0"/>
              </a:rPr>
              <a:t>орным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Предусмотрены,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частности,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профилактические 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мероприятия: </a:t>
            </a:r>
            <a:r>
              <a:rPr sz="1400" u="sng" spc="65" dirty="0">
                <a:uFill>
                  <a:solidFill>
                    <a:srgbClr val="4F4F54"/>
                  </a:solidFill>
                </a:u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sz="1400" u="sng" spc="40" dirty="0">
                <a:uFill>
                  <a:solidFill>
                    <a:srgbClr val="4F4F54"/>
                  </a:solidFill>
                </a:uFill>
                <a:latin typeface="Times New Roman" pitchFamily="18" charset="0"/>
                <a:cs typeface="Times New Roman" pitchFamily="18" charset="0"/>
              </a:rPr>
              <a:t>стимулирования </a:t>
            </a:r>
            <a:r>
              <a:rPr sz="1400" u="sng" spc="30" dirty="0">
                <a:uFill>
                  <a:solidFill>
                    <a:srgbClr val="4F4F54"/>
                  </a:solidFill>
                </a:uFill>
                <a:latin typeface="Times New Roman" pitchFamily="18" charset="0"/>
                <a:cs typeface="Times New Roman" pitchFamily="18" charset="0"/>
              </a:rPr>
              <a:t>добросовестности, </a:t>
            </a:r>
            <a:r>
              <a:rPr sz="1400" u="sng" spc="40" dirty="0">
                <a:uFill>
                  <a:solidFill>
                    <a:srgbClr val="4F4F54"/>
                  </a:solidFill>
                </a:uFill>
                <a:latin typeface="Times New Roman" pitchFamily="18" charset="0"/>
                <a:cs typeface="Times New Roman" pitchFamily="18" charset="0"/>
              </a:rPr>
              <a:t>самообследование, </a:t>
            </a:r>
            <a:r>
              <a:rPr sz="1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45" dirty="0">
                <a:uFill>
                  <a:solidFill>
                    <a:srgbClr val="2B2B2B"/>
                  </a:solidFill>
                </a:uFill>
                <a:latin typeface="Times New Roman" pitchFamily="18" charset="0"/>
                <a:cs typeface="Times New Roman" pitchFamily="18" charset="0"/>
              </a:rPr>
              <a:t>профилактический</a:t>
            </a:r>
            <a:r>
              <a:rPr sz="1400" u="sng" spc="-80" dirty="0">
                <a:uFill>
                  <a:solidFill>
                    <a:srgbClr val="2B2B2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35" dirty="0">
                <a:uFill>
                  <a:solidFill>
                    <a:srgbClr val="2B2B2B"/>
                  </a:solidFill>
                </a:uFill>
                <a:latin typeface="Times New Roman" pitchFamily="18" charset="0"/>
                <a:cs typeface="Times New Roman" pitchFamily="18" charset="0"/>
              </a:rPr>
              <a:t>визит.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5271" y="5084224"/>
            <a:ext cx="6560820" cy="89556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-635" algn="just">
              <a:lnSpc>
                <a:spcPct val="105200"/>
              </a:lnSpc>
              <a:spcBef>
                <a:spcPts val="40"/>
              </a:spcBef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виды профилактических,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контрольно-надзорных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мероприятий 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(к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последним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относятся,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sz="1400" u="sng" spc="40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выездное </a:t>
            </a:r>
            <a:r>
              <a:rPr sz="1400" u="sng" spc="2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обследование, </a:t>
            </a:r>
            <a:r>
              <a:rPr sz="1400" u="sng" spc="35" dirty="0">
                <a:uFill>
                  <a:solidFill>
                    <a:srgbClr val="4B4B4B"/>
                  </a:solidFill>
                </a:uFill>
                <a:latin typeface="Times New Roman" pitchFamily="18" charset="0"/>
                <a:cs typeface="Times New Roman" pitchFamily="18" charset="0"/>
              </a:rPr>
              <a:t>контрольная закупка,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4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мониторинговая </a:t>
            </a:r>
            <a:r>
              <a:rPr sz="1400" u="sng" spc="3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закупка, </a:t>
            </a:r>
            <a:r>
              <a:rPr sz="1400" u="sng" spc="5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выборочный </a:t>
            </a:r>
            <a:r>
              <a:rPr sz="1400" u="sng" spc="3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контраль, инспекционный визит,</a:t>
            </a:r>
            <a:r>
              <a:rPr sz="1400" u="sng" spc="10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u="sng" spc="3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рейд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).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44064" y="1036059"/>
            <a:ext cx="626036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9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HПA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700" y="3156561"/>
            <a:ext cx="2611120" cy="15824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algn="ctr">
              <a:lnSpc>
                <a:spcPts val="1730"/>
              </a:lnSpc>
              <a:spcBef>
                <a:spcPts val="120"/>
              </a:spcBef>
            </a:pPr>
            <a:r>
              <a:rPr sz="1400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sz="1400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sz="1400" spc="-17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endParaRPr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" algn="ctr">
              <a:lnSpc>
                <a:spcPts val="1664"/>
              </a:lnSpc>
            </a:pPr>
            <a:r>
              <a:rPr sz="14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31.07.2020 </a:t>
            </a:r>
            <a:r>
              <a:rPr sz="1400" b="1" spc="-5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1400" b="1" spc="-1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247-ФЗ</a:t>
            </a:r>
            <a:endParaRPr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80"/>
              </a:lnSpc>
            </a:pPr>
            <a:r>
              <a:rPr sz="1400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sz="1400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sz="14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требованиях </a:t>
            </a:r>
            <a:r>
              <a:rPr sz="1400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635" algn="ctr">
              <a:lnSpc>
                <a:spcPct val="100000"/>
              </a:lnSpc>
              <a:spcBef>
                <a:spcPts val="105"/>
              </a:spcBef>
            </a:pPr>
            <a:r>
              <a:rPr sz="1400" spc="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400" spc="1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sz="1400" spc="2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spc="2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635" algn="ctr">
              <a:lnSpc>
                <a:spcPct val="100000"/>
              </a:lnSpc>
              <a:spcBef>
                <a:spcPts val="105"/>
              </a:spcBef>
            </a:pPr>
            <a:endParaRPr lang="ru-RU" sz="1400" spc="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635" algn="ctr">
              <a:lnSpc>
                <a:spcPct val="100000"/>
              </a:lnSpc>
              <a:spcBef>
                <a:spcPts val="105"/>
              </a:spcBef>
            </a:pPr>
            <a:endParaRPr lang="ru-RU" sz="1400" spc="2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635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Статья 15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843" y="959067"/>
            <a:ext cx="7268209" cy="60144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082925">
              <a:lnSpc>
                <a:spcPct val="100000"/>
              </a:lnSpc>
              <a:spcBef>
                <a:spcPts val="730"/>
              </a:spcBef>
            </a:pPr>
            <a:r>
              <a:rPr sz="1400" b="1" spc="7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278765" algn="l"/>
                <a:tab pos="1654810" algn="l"/>
                <a:tab pos="2668270" algn="l"/>
                <a:tab pos="3654425" algn="l"/>
                <a:tab pos="3980815" algn="l"/>
                <a:tab pos="4209415" algn="l"/>
                <a:tab pos="4865370" algn="l"/>
                <a:tab pos="5361940" algn="l"/>
                <a:tab pos="5824220" algn="l"/>
                <a:tab pos="7173595" algn="l"/>
              </a:tabLst>
            </a:pPr>
            <a:r>
              <a:rPr sz="1400" spc="-3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Правительство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Федераци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январ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соответстви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с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1139" y="1552550"/>
            <a:ext cx="7279005" cy="13214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5715" algn="just">
              <a:lnSpc>
                <a:spcPct val="97000"/>
              </a:lnSpc>
              <a:spcBef>
                <a:spcPts val="175"/>
              </a:spcBef>
            </a:pPr>
            <a:r>
              <a:rPr sz="1400" spc="-50" dirty="0">
                <a:latin typeface="Times New Roman" pitchFamily="18" charset="0"/>
                <a:cs typeface="Times New Roman" pitchFamily="18" charset="0"/>
              </a:rPr>
              <a:t>определенным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перечнем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видов государственного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контроля 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(надзора)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обеспечиваются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признание утратившими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силу,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действующими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территории  Российской</a:t>
            </a:r>
            <a:r>
              <a:rPr sz="140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spc="75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отмена нормативных правовых актов Правительства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федеральных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исполнительной власти,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актов исполнительных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распорядительных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Союза 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CCP,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содержащих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требования, 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оценивается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контроля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(надзора).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1139" y="3063171"/>
            <a:ext cx="7273290" cy="10877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6985" algn="just">
              <a:lnSpc>
                <a:spcPct val="99000"/>
              </a:lnSpc>
              <a:spcBef>
                <a:spcPts val="140"/>
              </a:spcBef>
            </a:pPr>
            <a:r>
              <a:rPr sz="1400" spc="2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Независимо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того, признаны ли утратившими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силу, </a:t>
            </a:r>
            <a:r>
              <a:rPr sz="1400" spc="45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действующими </a:t>
            </a:r>
            <a:r>
              <a:rPr sz="1400" spc="3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территории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отменены ли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акты, </a:t>
            </a:r>
            <a:r>
              <a:rPr sz="1400" spc="-65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spc="-6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65" dirty="0" err="1" smtClean="0">
                <a:latin typeface="Times New Roman" pitchFamily="18" charset="0"/>
                <a:cs typeface="Times New Roman" pitchFamily="18" charset="0"/>
              </a:rPr>
              <a:t>азанные</a:t>
            </a:r>
            <a:r>
              <a:rPr sz="14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настоящей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статьи,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spc="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января 2021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осуществлении 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контроля 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(надзора) </a:t>
            </a:r>
            <a:r>
              <a:rPr sz="1400" b="1" u="sng" spc="7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b="1" u="sng" spc="35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допускается оценка </a:t>
            </a:r>
            <a:r>
              <a:rPr sz="1400" b="1" u="sng" spc="30" dirty="0" err="1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соблюдения</a:t>
            </a:r>
            <a:r>
              <a:rPr sz="1400" b="1" u="sng" spc="3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35" dirty="0" err="1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обязат</a:t>
            </a:r>
            <a:r>
              <a:rPr lang="ru-RU" sz="1400" b="1" u="sng" spc="35" dirty="0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spc="35" dirty="0" err="1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льных</a:t>
            </a:r>
            <a:r>
              <a:rPr sz="1400" b="1" u="sng" spc="35" dirty="0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3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требований, </a:t>
            </a:r>
            <a:r>
              <a:rPr sz="1400" b="1" u="sng" spc="30" dirty="0" err="1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сод</a:t>
            </a:r>
            <a:r>
              <a:rPr lang="ru-RU" sz="1400" b="1" u="sng" spc="30" dirty="0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u="sng" spc="30" dirty="0" err="1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ржащихся</a:t>
            </a:r>
            <a:r>
              <a:rPr sz="1400" b="1" u="sng" spc="30" dirty="0" smtClean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30" dirty="0">
                <a:uFill>
                  <a:solidFill>
                    <a:srgbClr val="2B2B2F"/>
                  </a:solidFill>
                </a:u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u="sng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указанных </a:t>
            </a:r>
            <a:r>
              <a:rPr sz="1400" b="1" u="sng" spc="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актах, </a:t>
            </a:r>
            <a:r>
              <a:rPr sz="1400" b="1" u="sng" spc="-1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sz="1400" b="1" u="sng" spc="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sz="1400" b="1" u="sng" spc="-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вступили в </a:t>
            </a:r>
            <a:r>
              <a:rPr sz="1400" b="1" u="sng" spc="-1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400" b="1" u="sng" spc="1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1400" b="1" u="sng" spc="4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1400" b="1" u="sng" spc="-21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5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sz="1400" b="1" u="sng" spc="-3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sz="1400" b="1" u="sng" spc="-10" dirty="0">
                <a:uFill>
                  <a:solidFill>
                    <a:srgbClr val="343438"/>
                  </a:solidFill>
                </a:uFill>
                <a:latin typeface="Times New Roman" pitchFamily="18" charset="0"/>
                <a:cs typeface="Times New Roman" pitchFamily="18" charset="0"/>
              </a:rPr>
              <a:t>года.</a:t>
            </a:r>
            <a:endParaRPr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1139" y="4327488"/>
            <a:ext cx="7274761" cy="19608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4445" algn="just">
              <a:lnSpc>
                <a:spcPct val="97300"/>
              </a:lnSpc>
              <a:spcBef>
                <a:spcPts val="170"/>
              </a:spcBef>
              <a:buClr>
                <a:srgbClr val="181818"/>
              </a:buClr>
              <a:buAutoNum type="arabicPeriod" startAt="3"/>
              <a:tabLst>
                <a:tab pos="229235" algn="l"/>
              </a:tabLst>
            </a:pPr>
            <a:r>
              <a:rPr lang="ru-RU" sz="1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 err="1" smtClean="0"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sz="1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признаны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утратившими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силу,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действующими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территории 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отменены ли нормативные правовые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акты,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указанные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настоящей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статьи, </a:t>
            </a:r>
            <a:r>
              <a:rPr sz="1400" spc="2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15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января 2021 </a:t>
            </a:r>
            <a:r>
              <a:rPr sz="1400" b="1" spc="-8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400" b="1" u="sng" spc="-50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несоблюдение </a:t>
            </a:r>
            <a:r>
              <a:rPr sz="1400" b="1" u="sng" spc="-40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требований, </a:t>
            </a:r>
            <a:r>
              <a:rPr sz="1400" b="1" u="sng" spc="-50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содержащихся </a:t>
            </a:r>
            <a:r>
              <a:rPr sz="1400" b="1" u="sng" spc="45" dirty="0">
                <a:uFill>
                  <a:solidFill>
                    <a:srgbClr val="444448"/>
                  </a:solidFill>
                </a:u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указанных </a:t>
            </a:r>
            <a:r>
              <a:rPr sz="1400" b="1" u="sng" spc="-3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актах, </a:t>
            </a:r>
            <a:r>
              <a:rPr sz="1400" b="1" u="sng" spc="-4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b="1" u="sng" spc="-6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sz="1400" b="1" u="sng" spc="-45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являться</a:t>
            </a:r>
            <a:r>
              <a:rPr sz="1400" b="1" u="sng" spc="235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4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sz="1400" b="1" u="sng" spc="-35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b="1" u="sng" spc="-50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привлечения </a:t>
            </a:r>
            <a:r>
              <a:rPr sz="1400" b="1" u="sng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400" b="1" u="sng" spc="-25" dirty="0">
                <a:uFill>
                  <a:solidFill>
                    <a:srgbClr val="3B3B3F"/>
                  </a:solidFill>
                </a:uFill>
                <a:latin typeface="Times New Roman" pitchFamily="18" charset="0"/>
                <a:cs typeface="Times New Roman" pitchFamily="18" charset="0"/>
              </a:rPr>
              <a:t>административной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ответственности, </a:t>
            </a:r>
            <a:r>
              <a:rPr sz="1400" b="1" u="sng" spc="-2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sz="1400" b="1" u="sng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sz="1400" b="1" u="sng" spc="-10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вступили в </a:t>
            </a:r>
            <a:r>
              <a:rPr sz="1400" b="1" u="sng" spc="-1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sz="1400" b="1" u="sng" spc="10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1400" b="1" u="sng" spc="15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1400" b="1" u="sng" spc="-10" dirty="0" err="1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sz="1400" b="1" u="sng" spc="-10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80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400" b="1" u="sng" spc="-80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1400" b="1" u="sng" spc="-215" dirty="0" smtClean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u="sng" spc="-10" dirty="0">
                <a:uFill>
                  <a:solidFill>
                    <a:srgbClr val="4F4F4F"/>
                  </a:solidFill>
                </a:uFill>
                <a:latin typeface="Times New Roman" pitchFamily="18" charset="0"/>
                <a:cs typeface="Times New Roman" pitchFamily="18" charset="0"/>
              </a:rPr>
              <a:t>года.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3"/>
            </a:pPr>
            <a:endParaRPr sz="1250" dirty="0">
              <a:latin typeface="Calibri"/>
              <a:cs typeface="Calibri"/>
            </a:endParaRPr>
          </a:p>
          <a:p>
            <a:pPr marL="19050" marR="8890" indent="1270" algn="just">
              <a:lnSpc>
                <a:spcPct val="102899"/>
              </a:lnSpc>
              <a:buClr>
                <a:srgbClr val="000000"/>
              </a:buClr>
              <a:buAutoNum type="arabicPeriod" startAt="3"/>
              <a:tabLst>
                <a:tab pos="198755" algn="l"/>
              </a:tabLst>
            </a:pPr>
            <a:r>
              <a:rPr lang="ru-RU" sz="1400" spc="-13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130" dirty="0" err="1" smtClean="0">
                <a:latin typeface="Times New Roman" pitchFamily="18" charset="0"/>
                <a:cs typeface="Times New Roman" pitchFamily="18" charset="0"/>
              </a:rPr>
              <a:t>Правительство</a:t>
            </a:r>
            <a:r>
              <a:rPr sz="140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Российсиой 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Федерации вправе 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перечень нормативных </a:t>
            </a:r>
            <a:r>
              <a:rPr sz="1400" spc="-120" dirty="0" err="1"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spc="-8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8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80" dirty="0" err="1" smtClean="0">
                <a:latin typeface="Times New Roman" pitchFamily="18" charset="0"/>
                <a:cs typeface="Times New Roman" pitchFamily="18" charset="0"/>
              </a:rPr>
              <a:t>тов</a:t>
            </a:r>
            <a:r>
              <a:rPr lang="ru-RU" sz="1400" spc="-8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нормативных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0" dirty="0" err="1">
                <a:latin typeface="Times New Roman" pitchFamily="18" charset="0"/>
                <a:cs typeface="Times New Roman" pitchFamily="18" charset="0"/>
              </a:rPr>
              <a:t>отношении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7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75" dirty="0" err="1" smtClean="0">
                <a:latin typeface="Times New Roman" pitchFamily="18" charset="0"/>
                <a:cs typeface="Times New Roman" pitchFamily="18" charset="0"/>
              </a:rPr>
              <a:t>оторых</a:t>
            </a:r>
            <a:r>
              <a:rPr sz="1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частей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1400" spc="60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настоящей 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применяются.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495" y="1059228"/>
            <a:ext cx="8935720" cy="5004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b="1" spc="1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100" dirty="0" err="1" smtClean="0">
                <a:latin typeface="Times New Roman" pitchFamily="18" charset="0"/>
                <a:cs typeface="Times New Roman" pitchFamily="18" charset="0"/>
              </a:rPr>
              <a:t>ановление</a:t>
            </a:r>
            <a:r>
              <a:rPr sz="1600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95" dirty="0" err="1" smtClean="0">
                <a:latin typeface="Times New Roman" pitchFamily="18" charset="0"/>
                <a:cs typeface="Times New Roman" pitchFamily="18" charset="0"/>
              </a:rPr>
              <a:t>Правитель</a:t>
            </a:r>
            <a:r>
              <a:rPr lang="ru-RU" sz="1600" b="1" spc="95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95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1600" b="1" spc="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2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600" b="1" spc="5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4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spc="4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600" b="1" spc="4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spc="4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600" b="1" spc="40" dirty="0" smtClean="0">
                <a:latin typeface="Times New Roman" pitchFamily="18" charset="0"/>
                <a:cs typeface="Times New Roman" pitchFamily="18" charset="0"/>
              </a:rPr>
              <a:t>2.2020 </a:t>
            </a:r>
            <a:r>
              <a:rPr sz="1600" b="1" spc="6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45" dirty="0">
                <a:latin typeface="Times New Roman" pitchFamily="18" charset="0"/>
                <a:cs typeface="Times New Roman" pitchFamily="18" charset="0"/>
              </a:rPr>
              <a:t>2467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  <a:p>
            <a:pPr marL="16510" marR="26034" indent="-3175" algn="just">
              <a:lnSpc>
                <a:spcPts val="2120"/>
              </a:lnSpc>
              <a:spcBef>
                <a:spcPts val="70"/>
              </a:spcBef>
            </a:pPr>
            <a:r>
              <a:rPr sz="1600" b="1" spc="-7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70"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6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5" dirty="0" err="1" smtClean="0">
                <a:latin typeface="Times New Roman" pitchFamily="18" charset="0"/>
                <a:cs typeface="Times New Roman" pitchFamily="18" charset="0"/>
              </a:rPr>
              <a:t>ут</a:t>
            </a:r>
            <a:r>
              <a:rPr sz="1600" b="1" spc="5" dirty="0" err="1" smtClean="0">
                <a:latin typeface="Times New Roman" pitchFamily="18" charset="0"/>
                <a:cs typeface="Times New Roman" pitchFamily="18" charset="0"/>
              </a:rPr>
              <a:t>верждени</a:t>
            </a:r>
            <a:r>
              <a:rPr lang="ru-RU" sz="1600" b="1" spc="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перечня нормативных 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актов 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sz="1600" b="1" spc="-35" dirty="0" err="1"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40" dirty="0" err="1" smtClean="0">
                <a:latin typeface="Times New Roman" pitchFamily="18" charset="0"/>
                <a:cs typeface="Times New Roman" pitchFamily="18" charset="0"/>
              </a:rPr>
              <a:t>правов</a:t>
            </a:r>
            <a:r>
              <a:rPr lang="ru-RU" sz="1600" b="1" spc="-4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spc="-4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3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spc="35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sz="1600" b="1" spc="35" dirty="0" err="1" smtClean="0">
                <a:latin typeface="Times New Roman" pitchFamily="18" charset="0"/>
                <a:cs typeface="Times New Roman" pitchFamily="18" charset="0"/>
              </a:rPr>
              <a:t>oв</a:t>
            </a:r>
            <a:r>
              <a:rPr sz="1600" b="1" spc="3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b="1" spc="-35" dirty="0" err="1" smtClean="0">
                <a:latin typeface="Times New Roman" pitchFamily="18" charset="0"/>
                <a:cs typeface="Times New Roman" pitchFamily="18" charset="0"/>
              </a:rPr>
              <a:t>Правитель</a:t>
            </a:r>
            <a:r>
              <a:rPr lang="ru-RU" sz="1600" b="1" spc="-35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-35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16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60" dirty="0" err="1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b="1" spc="-6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Федерации,  нормативных  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правовых 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актов,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65" dirty="0" err="1" smtClean="0">
                <a:latin typeface="Times New Roman" pitchFamily="18" charset="0"/>
                <a:cs typeface="Times New Roman" pitchFamily="18" charset="0"/>
              </a:rPr>
              <a:t>отдельных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40" dirty="0" err="1" smtClean="0">
                <a:latin typeface="Times New Roman" pitchFamily="18" charset="0"/>
                <a:cs typeface="Times New Roman" pitchFamily="18" charset="0"/>
              </a:rPr>
              <a:t>положений</a:t>
            </a:r>
            <a:r>
              <a:rPr sz="1600" b="1" spc="4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600" b="1" spc="20" dirty="0" err="1" smtClean="0">
                <a:latin typeface="Times New Roman" pitchFamily="18" charset="0"/>
                <a:cs typeface="Times New Roman" pitchFamily="18" charset="0"/>
              </a:rPr>
              <a:t>нормативн</a:t>
            </a:r>
            <a:r>
              <a:rPr lang="ru-RU" sz="1600" b="1" spc="2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spc="20" dirty="0" smtClean="0">
                <a:latin typeface="Times New Roman" pitchFamily="18" charset="0"/>
                <a:cs typeface="Times New Roman" pitchFamily="18" charset="0"/>
              </a:rPr>
              <a:t>х    </a:t>
            </a:r>
            <a:r>
              <a:rPr sz="1600" b="1" spc="15" dirty="0">
                <a:latin typeface="Times New Roman" pitchFamily="18" charset="0"/>
                <a:cs typeface="Times New Roman" pitchFamily="18" charset="0"/>
              </a:rPr>
              <a:t>правовых    </a:t>
            </a:r>
            <a:r>
              <a:rPr sz="1600" b="1" spc="20" dirty="0">
                <a:latin typeface="Times New Roman" pitchFamily="18" charset="0"/>
                <a:cs typeface="Times New Roman" pitchFamily="18" charset="0"/>
              </a:rPr>
              <a:t>актов   </a:t>
            </a:r>
            <a:r>
              <a:rPr sz="1600" b="1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35" dirty="0" err="1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sz="1600" b="1" spc="35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1600" b="1" spc="20" dirty="0" err="1" smtClean="0">
                <a:latin typeface="Times New Roman" pitchFamily="18" charset="0"/>
                <a:cs typeface="Times New Roman" pitchFamily="18" charset="0"/>
              </a:rPr>
              <a:t>нормативн</a:t>
            </a:r>
            <a:r>
              <a:rPr lang="ru-RU" sz="1600" b="1" spc="2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spc="20" dirty="0" smtClean="0">
                <a:latin typeface="Times New Roman" pitchFamily="18" charset="0"/>
                <a:cs typeface="Times New Roman" pitchFamily="18" charset="0"/>
              </a:rPr>
              <a:t>х    </a:t>
            </a:r>
            <a:r>
              <a:rPr sz="1600" b="1" spc="15" dirty="0" err="1"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sz="16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4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20" dirty="0" err="1" smtClean="0">
                <a:latin typeface="Times New Roman" pitchFamily="18" charset="0"/>
                <a:cs typeface="Times New Roman" pitchFamily="18" charset="0"/>
              </a:rPr>
              <a:t>актов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45" dirty="0" err="1" smtClean="0"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sz="1600" b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исполнительной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70" dirty="0" err="1" smtClean="0">
                <a:latin typeface="Times New Roman" pitchFamily="18" charset="0"/>
                <a:cs typeface="Times New Roman" pitchFamily="18" charset="0"/>
              </a:rPr>
              <a:t>вла</a:t>
            </a:r>
            <a:r>
              <a:rPr lang="ru-RU" sz="1600" b="1" spc="7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7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7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sz="1600" b="1" spc="15" dirty="0">
                <a:latin typeface="Times New Roman" pitchFamily="18" charset="0"/>
                <a:cs typeface="Times New Roman" pitchFamily="18" charset="0"/>
              </a:rPr>
              <a:t>положений  </a:t>
            </a:r>
            <a:r>
              <a:rPr sz="1600" b="1" spc="-45" dirty="0" err="1">
                <a:latin typeface="Times New Roman" pitchFamily="18" charset="0"/>
                <a:cs typeface="Times New Roman" pitchFamily="18" charset="0"/>
              </a:rPr>
              <a:t>правовых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2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spc="20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sz="1600" b="1" spc="20" dirty="0" err="1" smtClean="0">
                <a:latin typeface="Times New Roman" pitchFamily="18" charset="0"/>
                <a:cs typeface="Times New Roman" pitchFamily="18" charset="0"/>
              </a:rPr>
              <a:t>oв</a:t>
            </a:r>
            <a:r>
              <a:rPr sz="1600" b="1" spc="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600" b="1" spc="-30" dirty="0" err="1">
                <a:latin typeface="Times New Roman" pitchFamily="18" charset="0"/>
                <a:cs typeface="Times New Roman" pitchFamily="18" charset="0"/>
              </a:rPr>
              <a:t>актов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исполнит</a:t>
            </a:r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ел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ьных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распорядительных </a:t>
            </a:r>
            <a:r>
              <a:rPr sz="1600" b="1" spc="-35" dirty="0" err="1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b="1" spc="40" dirty="0" err="1" smtClean="0">
                <a:latin typeface="Times New Roman" pitchFamily="18" charset="0"/>
                <a:cs typeface="Times New Roman" pitchFamily="18" charset="0"/>
              </a:rPr>
              <a:t>государ</a:t>
            </a:r>
            <a:r>
              <a:rPr lang="ru-RU" sz="1600" b="1" spc="4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40" dirty="0" err="1" smtClean="0">
                <a:latin typeface="Times New Roman" pitchFamily="18" charset="0"/>
                <a:cs typeface="Times New Roman" pitchFamily="18" charset="0"/>
              </a:rPr>
              <a:t>венной</a:t>
            </a:r>
            <a:r>
              <a:rPr sz="1600" b="1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80" dirty="0" err="1" smtClean="0">
                <a:latin typeface="Times New Roman" pitchFamily="18" charset="0"/>
                <a:cs typeface="Times New Roman" pitchFamily="18" charset="0"/>
              </a:rPr>
              <a:t>вла</a:t>
            </a:r>
            <a:r>
              <a:rPr lang="ru-RU" sz="1600" b="1" spc="8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8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95" dirty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75" dirty="0" err="1" smtClean="0">
                <a:latin typeface="Times New Roman" pitchFamily="18" charset="0"/>
                <a:cs typeface="Times New Roman" pitchFamily="18" charset="0"/>
              </a:rPr>
              <a:t>Coю</a:t>
            </a:r>
            <a:r>
              <a:rPr lang="ru-RU" sz="1600" b="1" spc="-75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75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b="1" spc="-225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1600" b="1" spc="-22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1600" b="1" spc="-2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spc="5" dirty="0" err="1"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5" dirty="0" err="1" smtClean="0">
                <a:latin typeface="Times New Roman" pitchFamily="18" charset="0"/>
                <a:cs typeface="Times New Roman" pitchFamily="18" charset="0"/>
              </a:rPr>
              <a:t>Государ</a:t>
            </a:r>
            <a:r>
              <a:rPr lang="ru-RU" sz="1600" b="1" spc="15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15" dirty="0" err="1" smtClean="0">
                <a:latin typeface="Times New Roman" pitchFamily="18" charset="0"/>
                <a:cs typeface="Times New Roman" pitchFamily="18" charset="0"/>
              </a:rPr>
              <a:t>венной</a:t>
            </a:r>
            <a:r>
              <a:rPr sz="1600" b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5" dirty="0" err="1"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sz="16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" dirty="0" err="1" smtClean="0">
                <a:latin typeface="Times New Roman" pitchFamily="18" charset="0"/>
                <a:cs typeface="Times New Roman" pitchFamily="18" charset="0"/>
              </a:rPr>
              <a:t>радио</a:t>
            </a:r>
            <a:r>
              <a:rPr lang="ru-RU" sz="1600" b="1" spc="5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1600" b="1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spc="5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5" dirty="0" err="1" smtClean="0">
                <a:latin typeface="Times New Roman" pitchFamily="18" charset="0"/>
                <a:cs typeface="Times New Roman" pitchFamily="18" charset="0"/>
              </a:rPr>
              <a:t>отам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spc="-40" dirty="0" err="1">
                <a:latin typeface="Times New Roman" pitchFamily="18" charset="0"/>
                <a:cs typeface="Times New Roman" pitchFamily="18" charset="0"/>
              </a:rPr>
              <a:t>содержащих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85" dirty="0" err="1" smtClean="0">
                <a:latin typeface="Times New Roman" pitchFamily="18" charset="0"/>
                <a:cs typeface="Times New Roman" pitchFamily="18" charset="0"/>
              </a:rPr>
              <a:t>обя</a:t>
            </a:r>
            <a:r>
              <a:rPr lang="ru-RU" sz="1600" b="1" spc="-85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85" dirty="0" err="1" smtClean="0">
                <a:latin typeface="Times New Roman" pitchFamily="18" charset="0"/>
                <a:cs typeface="Times New Roman" pitchFamily="18" charset="0"/>
              </a:rPr>
              <a:t>ательн</a:t>
            </a:r>
            <a:r>
              <a:rPr lang="ru-RU" sz="1600" b="1" spc="-85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600" b="1" spc="-85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sz="1600" b="1" spc="2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отношении которых не  применяются </a:t>
            </a:r>
            <a:r>
              <a:rPr sz="1600" b="1" spc="-25" dirty="0" err="1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60" dirty="0" err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1600" b="1" spc="6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60" dirty="0" err="1" smtClean="0">
                <a:latin typeface="Times New Roman" pitchFamily="18" charset="0"/>
                <a:cs typeface="Times New Roman" pitchFamily="18" charset="0"/>
              </a:rPr>
              <a:t>ей</a:t>
            </a:r>
            <a:r>
              <a:rPr sz="1600" b="1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5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sz="1600" b="1" spc="-8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spc="-4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b="1" spc="65" dirty="0" err="1" smtClean="0">
                <a:latin typeface="Times New Roman" pitchFamily="18" charset="0"/>
                <a:cs typeface="Times New Roman" pitchFamily="18" charset="0"/>
              </a:rPr>
              <a:t>атьи</a:t>
            </a:r>
            <a:r>
              <a:rPr sz="1600" b="1" spc="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sz="1600" b="1" spc="-45" dirty="0" err="1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50" dirty="0" err="1" smtClean="0">
                <a:latin typeface="Times New Roman" pitchFamily="18" charset="0"/>
                <a:cs typeface="Times New Roman" pitchFamily="18" charset="0"/>
              </a:rPr>
              <a:t>акона</a:t>
            </a:r>
            <a:r>
              <a:rPr sz="1600" b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600" b="1" spc="-15"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600" b="1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75" dirty="0" err="1" smtClean="0">
                <a:latin typeface="Times New Roman" pitchFamily="18" charset="0"/>
                <a:cs typeface="Times New Roman" pitchFamily="18" charset="0"/>
              </a:rPr>
              <a:t>обя</a:t>
            </a:r>
            <a:r>
              <a:rPr lang="ru-RU" sz="1600" b="1" spc="-75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75" dirty="0" err="1" smtClean="0">
                <a:latin typeface="Times New Roman" pitchFamily="18" charset="0"/>
                <a:cs typeface="Times New Roman" pitchFamily="18" charset="0"/>
              </a:rPr>
              <a:t>ательных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45" dirty="0" err="1" smtClean="0">
                <a:latin typeface="Times New Roman" pitchFamily="18" charset="0"/>
                <a:cs typeface="Times New Roman" pitchFamily="18" charset="0"/>
              </a:rPr>
              <a:t>требованиях</a:t>
            </a:r>
            <a:r>
              <a:rPr sz="1600" b="1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4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135" dirty="0" err="1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70" dirty="0" err="1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sz="1600" b="1" spc="165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200" b="1" spc="-45" dirty="0">
                <a:latin typeface="Times New Roman" pitchFamily="18" charset="0"/>
                <a:cs typeface="Times New Roman" pitchFamily="18" charset="0"/>
              </a:rPr>
              <a:t>(далее Постановление </a:t>
            </a:r>
            <a:r>
              <a:rPr sz="1200" b="1" spc="-70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sz="1200" b="1" spc="-95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200" b="1" spc="-4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200" b="1" spc="-50" dirty="0">
                <a:latin typeface="Times New Roman" pitchFamily="18" charset="0"/>
                <a:cs typeface="Times New Roman" pitchFamily="18" charset="0"/>
              </a:rPr>
              <a:t>31.12.2020 </a:t>
            </a:r>
            <a:r>
              <a:rPr sz="1200" b="1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1200" b="1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70" dirty="0">
                <a:latin typeface="Times New Roman" pitchFamily="18" charset="0"/>
                <a:cs typeface="Times New Roman" pitchFamily="18" charset="0"/>
              </a:rPr>
              <a:t>2467 </a:t>
            </a:r>
            <a:r>
              <a:rPr sz="1200" dirty="0">
                <a:solidFill>
                  <a:srgbClr val="1857A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spc="4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sz="1400" spc="3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требованиях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РФ»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1400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постановляет: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Calibri"/>
              <a:cs typeface="Calibri"/>
            </a:endParaRPr>
          </a:p>
          <a:p>
            <a:pPr marL="13970" marR="6350" indent="2540" algn="just">
              <a:lnSpc>
                <a:spcPct val="100699"/>
              </a:lnSpc>
            </a:pPr>
            <a:r>
              <a:rPr sz="1400" spc="-25" dirty="0"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прилагаемый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HПA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HПA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РФ,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HПA,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положений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HПA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HПA  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sz="1400"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органов исполнительной власти,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актов, </a:t>
            </a:r>
            <a:r>
              <a:rPr sz="1400" spc="-30" dirty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положений правовых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актов, групп 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правовых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актов исполнительных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распорядительных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sz="1400" spc="6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Союза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CCP,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решений </a:t>
            </a:r>
            <a:r>
              <a:rPr sz="1400" spc="-10" dirty="0" err="1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3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30" dirty="0" err="1" smtClean="0">
                <a:latin typeface="Times New Roman" pitchFamily="18" charset="0"/>
                <a:cs typeface="Times New Roman" pitchFamily="18" charset="0"/>
              </a:rPr>
              <a:t>омиссии</a:t>
            </a:r>
            <a:r>
              <a:rPr sz="1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по  радиочастотам,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содержащих обязательные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15" dirty="0" err="1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2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25" dirty="0" err="1" smtClean="0">
                <a:latin typeface="Times New Roman" pitchFamily="18" charset="0"/>
                <a:cs typeface="Times New Roman" pitchFamily="18" charset="0"/>
              </a:rPr>
              <a:t>оторых</a:t>
            </a:r>
            <a:r>
              <a:rPr sz="1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5" dirty="0" err="1" smtClean="0">
                <a:latin typeface="Times New Roman" pitchFamily="18" charset="0"/>
                <a:cs typeface="Times New Roman" pitchFamily="18" charset="0"/>
              </a:rPr>
              <a:t>еняются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частей </a:t>
            </a:r>
            <a:r>
              <a:rPr sz="1400" spc="5" dirty="0">
                <a:latin typeface="Times New Roman" pitchFamily="18" charset="0"/>
                <a:cs typeface="Times New Roman" pitchFamily="18" charset="0"/>
              </a:rPr>
              <a:t>1,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1400" spc="2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3 статьи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sz="1400" spc="-40" dirty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1400" spc="-15" dirty="0" smtClean="0">
                <a:latin typeface="Times New Roman" pitchFamily="18" charset="0"/>
                <a:cs typeface="Times New Roman" pitchFamily="18" charset="0"/>
              </a:rPr>
              <a:t>«О</a:t>
            </a:r>
            <a:r>
              <a:rPr sz="1400" spc="-15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обязательных требованиях </a:t>
            </a:r>
            <a:r>
              <a:rPr sz="1400" spc="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РФ»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Вceгo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1275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документов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umbnail-1144" descr=" "/>
          <p:cNvPicPr/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225" y="411162"/>
            <a:ext cx="91249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5785</Words>
  <Application>Microsoft Office PowerPoint</Application>
  <PresentationFormat>Произвольный</PresentationFormat>
  <Paragraphs>508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Calibri</vt:lpstr>
      <vt:lpstr>Office Theme</vt:lpstr>
      <vt:lpstr>Новые правила  и требования по охране труда  Механизм «регуляторной гильотины» </vt:lpstr>
      <vt:lpstr>«РЕГУЛЯТОРНАЯ ГИЛЬОТИНА»</vt:lpstr>
      <vt:lpstr>НОРМАТИВНАЯ БАЗА ОХРАНЫ ТРУДА</vt:lpstr>
      <vt:lpstr>Слайд 4</vt:lpstr>
      <vt:lpstr>Слайд 5</vt:lpstr>
      <vt:lpstr>Слайд 6</vt:lpstr>
      <vt:lpstr>Слайд 7</vt:lpstr>
      <vt:lpstr>Слайд 8</vt:lpstr>
      <vt:lpstr>Слайд 9</vt:lpstr>
      <vt:lpstr>Постановление Правительства РФ от 31.12.2020 N2467</vt:lpstr>
      <vt:lpstr>ИНТЕРЕСНО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Содержание</vt:lpstr>
      <vt:lpstr>Что делаем?!</vt:lpstr>
      <vt:lpstr>Слайд 21</vt:lpstr>
      <vt:lpstr>Слайд 22</vt:lpstr>
      <vt:lpstr>Слайд 23</vt:lpstr>
      <vt:lpstr>Слайд 24</vt:lpstr>
      <vt:lpstr>Слайд 25</vt:lpstr>
      <vt:lpstr>Внеплановая проверка знаний требований охраны труда</vt:lpstr>
      <vt:lpstr>Внеплановая проверка  знаний требований охраны труда</vt:lpstr>
      <vt:lpstr>Внеплановая проверка  знаний требований охраны труда</vt:lpstr>
      <vt:lpstr>Как оформить Внеплановую проверку знаний ТОТ?</vt:lpstr>
      <vt:lpstr>ВАЖНО!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Семья</cp:lastModifiedBy>
  <cp:revision>104</cp:revision>
  <dcterms:created xsi:type="dcterms:W3CDTF">2020-11-30T21:49:44Z</dcterms:created>
  <dcterms:modified xsi:type="dcterms:W3CDTF">2021-02-07T18:14:05Z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LastSaved">
    <vt:filetime>2021-02-05T00:00:00Z</vt:filetime>
  </property>
</Properties>
</file>